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D9FF"/>
    <a:srgbClr val="3737FB"/>
    <a:srgbClr val="0000FF"/>
    <a:srgbClr val="00FFFF"/>
    <a:srgbClr val="F01827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E58BB-A026-4D39-8460-AFE90398A2E7}" type="datetimeFigureOut">
              <a:rPr lang="hu-HU" smtClean="0"/>
              <a:t>2015.05.25.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DE019-8D46-4886-A80C-C6679A291F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7562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A6DF-2B5B-4127-8AEC-36FE256C77DF}" type="datetimeFigureOut">
              <a:rPr lang="hu-HU" smtClean="0"/>
              <a:t>2015.05.25.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B1D8-FE81-42CD-BE9A-904C1F1D44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10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A6DF-2B5B-4127-8AEC-36FE256C77DF}" type="datetimeFigureOut">
              <a:rPr lang="hu-HU" smtClean="0"/>
              <a:t>2015.05.25.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B1D8-FE81-42CD-BE9A-904C1F1D44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7645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A6DF-2B5B-4127-8AEC-36FE256C77DF}" type="datetimeFigureOut">
              <a:rPr lang="hu-HU" smtClean="0"/>
              <a:t>2015.05.25.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B1D8-FE81-42CD-BE9A-904C1F1D44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604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A6DF-2B5B-4127-8AEC-36FE256C77DF}" type="datetimeFigureOut">
              <a:rPr lang="hu-HU" smtClean="0"/>
              <a:t>2015.05.25.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B1D8-FE81-42CD-BE9A-904C1F1D44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947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A6DF-2B5B-4127-8AEC-36FE256C77DF}" type="datetimeFigureOut">
              <a:rPr lang="hu-HU" smtClean="0"/>
              <a:t>2015.05.25.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B1D8-FE81-42CD-BE9A-904C1F1D44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948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A6DF-2B5B-4127-8AEC-36FE256C77DF}" type="datetimeFigureOut">
              <a:rPr lang="hu-HU" smtClean="0"/>
              <a:t>2015.05.25.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B1D8-FE81-42CD-BE9A-904C1F1D44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2205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A6DF-2B5B-4127-8AEC-36FE256C77DF}" type="datetimeFigureOut">
              <a:rPr lang="hu-HU" smtClean="0"/>
              <a:t>2015.05.25.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B1D8-FE81-42CD-BE9A-904C1F1D44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502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A6DF-2B5B-4127-8AEC-36FE256C77DF}" type="datetimeFigureOut">
              <a:rPr lang="hu-HU" smtClean="0"/>
              <a:t>2015.05.25.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B1D8-FE81-42CD-BE9A-904C1F1D44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767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A6DF-2B5B-4127-8AEC-36FE256C77DF}" type="datetimeFigureOut">
              <a:rPr lang="hu-HU" smtClean="0"/>
              <a:t>2015.05.25.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B1D8-FE81-42CD-BE9A-904C1F1D44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486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A6DF-2B5B-4127-8AEC-36FE256C77DF}" type="datetimeFigureOut">
              <a:rPr lang="hu-HU" smtClean="0"/>
              <a:t>2015.05.25.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B1D8-FE81-42CD-BE9A-904C1F1D44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803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A6DF-2B5B-4127-8AEC-36FE256C77DF}" type="datetimeFigureOut">
              <a:rPr lang="hu-HU" smtClean="0"/>
              <a:t>2015.05.25.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B1D8-FE81-42CD-BE9A-904C1F1D44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32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EA6DF-2B5B-4127-8AEC-36FE256C77DF}" type="datetimeFigureOut">
              <a:rPr lang="hu-HU" smtClean="0"/>
              <a:t>2015.05.25.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CB1D8-FE81-42CD-BE9A-904C1F1D44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072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3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8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2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after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after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after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after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b="1" u="sng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u/imghp?hl=hu&amp;tab=wi&amp;ei=-EFjVe_8H6b5yQOJ_oGwDg&amp;ved=0CA8Qqi4oAg" TargetMode="External"/><Relationship Id="rId2" Type="http://schemas.openxmlformats.org/officeDocument/2006/relationships/hyperlink" Target="http://www.titonline.hu/moodle2/course/view.php?id=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tvenentul.hu/page.php?PageID=2179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hu-HU" sz="7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Die </a:t>
            </a:r>
            <a:r>
              <a:rPr lang="hu-HU" sz="72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Schokolade</a:t>
            </a:r>
            <a:endParaRPr lang="hu-HU" sz="7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bg1"/>
                </a:solidFill>
              </a:rPr>
              <a:t>Titonline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3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Quellen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hlinkClick r:id="rId2"/>
              </a:rPr>
              <a:t>http://</a:t>
            </a:r>
            <a:r>
              <a:rPr lang="hu-HU" sz="2400" dirty="0" smtClean="0">
                <a:hlinkClick r:id="rId2"/>
              </a:rPr>
              <a:t>www.titonline.hu/moodle2/course/view.php?id=8</a:t>
            </a:r>
            <a:endParaRPr lang="hu-HU" sz="2400" dirty="0" smtClean="0"/>
          </a:p>
          <a:p>
            <a:r>
              <a:rPr lang="hu-HU" sz="2400" dirty="0" smtClean="0">
                <a:hlinkClick r:id="rId3"/>
              </a:rPr>
              <a:t>https</a:t>
            </a:r>
            <a:r>
              <a:rPr lang="hu-HU" sz="2400" dirty="0">
                <a:hlinkClick r:id="rId3"/>
              </a:rPr>
              <a:t>://www.google.hu/imghp?hl=hu&amp;tab=wi&amp;ei=-</a:t>
            </a:r>
            <a:r>
              <a:rPr lang="hu-HU" sz="2400" dirty="0" smtClean="0">
                <a:hlinkClick r:id="rId3"/>
              </a:rPr>
              <a:t>EFjVe_8H6b5yQOJ_oGwDg&amp;ved=0CA8Qqi4oAg</a:t>
            </a:r>
            <a:endParaRPr lang="hu-HU" sz="2400" dirty="0" smtClean="0"/>
          </a:p>
          <a:p>
            <a:r>
              <a:rPr lang="hu-HU" sz="2400" dirty="0" smtClean="0">
                <a:hlinkClick r:id="rId4"/>
              </a:rPr>
              <a:t>http</a:t>
            </a:r>
            <a:r>
              <a:rPr lang="hu-HU" sz="2400" dirty="0">
                <a:hlinkClick r:id="rId4"/>
              </a:rPr>
              <a:t>://</a:t>
            </a:r>
            <a:r>
              <a:rPr lang="hu-HU" sz="2400" dirty="0" smtClean="0">
                <a:hlinkClick r:id="rId4"/>
              </a:rPr>
              <a:t>www.otvenentul.hu/page.php?PageID=21796</a:t>
            </a:r>
            <a:endParaRPr lang="hu-HU" sz="2400" dirty="0" smtClean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800" b="1" dirty="0" smtClean="0"/>
              <a:t>Kincses Lilla</a:t>
            </a:r>
          </a:p>
          <a:p>
            <a:pPr marL="0" indent="0">
              <a:buNone/>
            </a:pPr>
            <a:r>
              <a:rPr lang="hu-HU" sz="2800" b="1" dirty="0" smtClean="0"/>
              <a:t>Kis-forrás Német Nemzetiségi Általános Iskola, Perbál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203858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tx1"/>
                </a:solidFill>
              </a:rPr>
              <a:t>Der </a:t>
            </a:r>
            <a:r>
              <a:rPr lang="hu-HU" b="1" dirty="0" err="1" smtClean="0">
                <a:solidFill>
                  <a:schemeClr val="tx1"/>
                </a:solidFill>
              </a:rPr>
              <a:t>Kakaobaum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/>
              <a:t>E</a:t>
            </a:r>
            <a:r>
              <a:rPr lang="hu-HU" dirty="0" err="1" smtClean="0">
                <a:solidFill>
                  <a:schemeClr val="tx1"/>
                </a:solidFill>
              </a:rPr>
              <a:t>r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wächst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auf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Plantagen</a:t>
            </a:r>
            <a:r>
              <a:rPr lang="hu-HU" dirty="0" smtClean="0">
                <a:solidFill>
                  <a:schemeClr val="tx1"/>
                </a:solidFill>
              </a:rPr>
              <a:t> des </a:t>
            </a:r>
            <a:r>
              <a:rPr lang="hu-HU" dirty="0" err="1" smtClean="0">
                <a:solidFill>
                  <a:schemeClr val="tx1"/>
                </a:solidFill>
              </a:rPr>
              <a:t>tropischen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Regenwalden</a:t>
            </a:r>
            <a:r>
              <a:rPr lang="hu-HU" dirty="0" smtClean="0">
                <a:solidFill>
                  <a:schemeClr val="tx1"/>
                </a:solidFill>
              </a:rPr>
              <a:t>.</a:t>
            </a:r>
          </a:p>
          <a:p>
            <a:r>
              <a:rPr lang="hu-HU" dirty="0" err="1" smtClean="0">
                <a:solidFill>
                  <a:schemeClr val="tx1"/>
                </a:solidFill>
              </a:rPr>
              <a:t>Er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ist</a:t>
            </a:r>
            <a:r>
              <a:rPr lang="hu-HU" dirty="0" smtClean="0">
                <a:solidFill>
                  <a:schemeClr val="tx1"/>
                </a:solidFill>
              </a:rPr>
              <a:t> 15 m </a:t>
            </a:r>
            <a:r>
              <a:rPr lang="hu-HU" dirty="0" err="1" smtClean="0">
                <a:solidFill>
                  <a:schemeClr val="tx1"/>
                </a:solidFill>
              </a:rPr>
              <a:t>hoch</a:t>
            </a:r>
            <a:r>
              <a:rPr lang="hu-HU" dirty="0" smtClean="0">
                <a:solidFill>
                  <a:schemeClr val="tx1"/>
                </a:solidFill>
              </a:rPr>
              <a:t>, 20 cm </a:t>
            </a:r>
            <a:r>
              <a:rPr lang="hu-HU" dirty="0" err="1" smtClean="0">
                <a:solidFill>
                  <a:schemeClr val="tx1"/>
                </a:solidFill>
              </a:rPr>
              <a:t>dick</a:t>
            </a:r>
            <a:r>
              <a:rPr lang="hu-HU" dirty="0" smtClean="0">
                <a:solidFill>
                  <a:schemeClr val="tx1"/>
                </a:solidFill>
              </a:rPr>
              <a:t>.</a:t>
            </a:r>
          </a:p>
          <a:p>
            <a:endParaRPr lang="hu-HU" dirty="0" smtClean="0">
              <a:solidFill>
                <a:schemeClr val="tx1"/>
              </a:solidFill>
            </a:endParaRPr>
          </a:p>
          <a:p>
            <a:r>
              <a:rPr lang="hu-HU" dirty="0" err="1" smtClean="0">
                <a:solidFill>
                  <a:schemeClr val="tx1"/>
                </a:solidFill>
              </a:rPr>
              <a:t>Blüten</a:t>
            </a:r>
            <a:r>
              <a:rPr lang="hu-HU" dirty="0" smtClean="0">
                <a:solidFill>
                  <a:schemeClr val="tx1"/>
                </a:solidFill>
              </a:rPr>
              <a:t>: </a:t>
            </a:r>
            <a:r>
              <a:rPr lang="hu-HU" dirty="0" err="1" smtClean="0">
                <a:solidFill>
                  <a:schemeClr val="tx1"/>
                </a:solidFill>
              </a:rPr>
              <a:t>kleinen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dirty="0" err="1" smtClean="0">
                <a:solidFill>
                  <a:schemeClr val="tx1"/>
                </a:solidFill>
              </a:rPr>
              <a:t>zarten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dirty="0" err="1" smtClean="0">
                <a:solidFill>
                  <a:schemeClr val="tx1"/>
                </a:solidFill>
              </a:rPr>
              <a:t>weißen</a:t>
            </a:r>
            <a:r>
              <a:rPr lang="hu-HU" dirty="0"/>
              <a:t>;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sie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sitzen</a:t>
            </a:r>
            <a:r>
              <a:rPr lang="hu-HU" dirty="0" smtClean="0">
                <a:solidFill>
                  <a:schemeClr val="tx1"/>
                </a:solidFill>
              </a:rPr>
              <a:t> direkt am </a:t>
            </a:r>
            <a:r>
              <a:rPr lang="hu-HU" dirty="0" err="1" smtClean="0">
                <a:solidFill>
                  <a:schemeClr val="tx1"/>
                </a:solidFill>
              </a:rPr>
              <a:t>Stamm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dirty="0" err="1" smtClean="0">
                <a:solidFill>
                  <a:schemeClr val="tx1"/>
                </a:solidFill>
              </a:rPr>
              <a:t>sie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öffnen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sich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nur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für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wenige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Stunden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dirty="0" err="1" smtClean="0">
                <a:solidFill>
                  <a:schemeClr val="tx1"/>
                </a:solidFill>
              </a:rPr>
              <a:t>blühen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das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ganzen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Jahr</a:t>
            </a:r>
            <a:endParaRPr lang="hu-HU" dirty="0" smtClean="0">
              <a:solidFill>
                <a:schemeClr val="tx1"/>
              </a:solidFill>
            </a:endParaRPr>
          </a:p>
          <a:p>
            <a:r>
              <a:rPr lang="hu-HU" dirty="0" err="1" smtClean="0">
                <a:solidFill>
                  <a:schemeClr val="tx1"/>
                </a:solidFill>
              </a:rPr>
              <a:t>Frucht</a:t>
            </a:r>
            <a:r>
              <a:rPr lang="hu-HU" dirty="0" smtClean="0">
                <a:solidFill>
                  <a:schemeClr val="tx1"/>
                </a:solidFill>
              </a:rPr>
              <a:t>: </a:t>
            </a:r>
            <a:r>
              <a:rPr lang="hu-HU" dirty="0" err="1" smtClean="0">
                <a:solidFill>
                  <a:schemeClr val="tx1"/>
                </a:solidFill>
              </a:rPr>
              <a:t>wächst</a:t>
            </a:r>
            <a:r>
              <a:rPr lang="hu-HU" dirty="0" smtClean="0">
                <a:solidFill>
                  <a:schemeClr val="tx1"/>
                </a:solidFill>
              </a:rPr>
              <a:t> direkt am </a:t>
            </a:r>
            <a:r>
              <a:rPr lang="hu-HU" dirty="0" err="1" smtClean="0">
                <a:solidFill>
                  <a:schemeClr val="tx1"/>
                </a:solidFill>
              </a:rPr>
              <a:t>Stamm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dirty="0" err="1" smtClean="0">
                <a:solidFill>
                  <a:schemeClr val="tx1"/>
                </a:solidFill>
              </a:rPr>
              <a:t>etwa</a:t>
            </a:r>
            <a:r>
              <a:rPr lang="hu-HU" dirty="0" smtClean="0">
                <a:solidFill>
                  <a:schemeClr val="tx1"/>
                </a:solidFill>
              </a:rPr>
              <a:t> 20 cm </a:t>
            </a:r>
            <a:r>
              <a:rPr lang="hu-HU" dirty="0" err="1" smtClean="0">
                <a:solidFill>
                  <a:schemeClr val="tx1"/>
                </a:solidFill>
              </a:rPr>
              <a:t>großen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Schote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dirty="0" err="1" smtClean="0">
                <a:solidFill>
                  <a:schemeClr val="tx1"/>
                </a:solidFill>
              </a:rPr>
              <a:t>gelbrote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dirty="0" err="1" smtClean="0">
                <a:solidFill>
                  <a:schemeClr val="tx1"/>
                </a:solidFill>
              </a:rPr>
              <a:t>feste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/>
              <a:t>S</a:t>
            </a:r>
            <a:r>
              <a:rPr lang="hu-HU" dirty="0" err="1" smtClean="0">
                <a:solidFill>
                  <a:schemeClr val="tx1"/>
                </a:solidFill>
              </a:rPr>
              <a:t>chale</a:t>
            </a:r>
            <a:endParaRPr lang="hu-HU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fna.hu/sites/default/files/csokif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903" y="473014"/>
            <a:ext cx="1753606" cy="273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2.vatera.hu/photos/86/21/21b7_5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15"/>
            <a:ext cx="1728192" cy="163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213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tx1"/>
                </a:solidFill>
              </a:rPr>
              <a:t>Bohnen</a:t>
            </a:r>
            <a:r>
              <a:rPr lang="hu-HU" dirty="0" smtClean="0">
                <a:solidFill>
                  <a:schemeClr val="tx1"/>
                </a:solidFill>
              </a:rPr>
              <a:t>: </a:t>
            </a:r>
            <a:r>
              <a:rPr lang="hu-HU" dirty="0" err="1" smtClean="0">
                <a:solidFill>
                  <a:schemeClr val="tx1"/>
                </a:solidFill>
              </a:rPr>
              <a:t>in</a:t>
            </a:r>
            <a:r>
              <a:rPr lang="hu-HU" dirty="0" smtClean="0">
                <a:solidFill>
                  <a:schemeClr val="tx1"/>
                </a:solidFill>
              </a:rPr>
              <a:t> der </a:t>
            </a:r>
            <a:r>
              <a:rPr lang="hu-HU" dirty="0" err="1" smtClean="0">
                <a:solidFill>
                  <a:schemeClr val="tx1"/>
                </a:solidFill>
              </a:rPr>
              <a:t>Schote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befinden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sich</a:t>
            </a:r>
            <a:r>
              <a:rPr lang="hu-HU" dirty="0" smtClean="0">
                <a:solidFill>
                  <a:schemeClr val="tx1"/>
                </a:solidFill>
              </a:rPr>
              <a:t>  </a:t>
            </a:r>
            <a:r>
              <a:rPr lang="hu-HU" dirty="0" err="1" smtClean="0">
                <a:solidFill>
                  <a:schemeClr val="tx1"/>
                </a:solidFill>
              </a:rPr>
              <a:t>ca</a:t>
            </a:r>
            <a:r>
              <a:rPr lang="hu-HU" dirty="0" smtClean="0">
                <a:solidFill>
                  <a:schemeClr val="tx1"/>
                </a:solidFill>
              </a:rPr>
              <a:t>. 30 </a:t>
            </a:r>
            <a:r>
              <a:rPr lang="hu-HU" dirty="0" err="1" smtClean="0">
                <a:solidFill>
                  <a:schemeClr val="tx1"/>
                </a:solidFill>
              </a:rPr>
              <a:t>kleine</a:t>
            </a:r>
            <a:r>
              <a:rPr lang="hu-HU" dirty="0" smtClean="0">
                <a:solidFill>
                  <a:schemeClr val="tx1"/>
                </a:solidFill>
              </a:rPr>
              <a:t> (</a:t>
            </a:r>
            <a:r>
              <a:rPr lang="hu-HU" dirty="0" err="1" smtClean="0">
                <a:solidFill>
                  <a:schemeClr val="tx1"/>
                </a:solidFill>
              </a:rPr>
              <a:t>etwa</a:t>
            </a:r>
            <a:r>
              <a:rPr lang="hu-HU" dirty="0" smtClean="0">
                <a:solidFill>
                  <a:schemeClr val="tx1"/>
                </a:solidFill>
              </a:rPr>
              <a:t> 1 cm </a:t>
            </a:r>
            <a:r>
              <a:rPr lang="hu-HU" dirty="0" err="1" smtClean="0">
                <a:solidFill>
                  <a:schemeClr val="tx1"/>
                </a:solidFill>
              </a:rPr>
              <a:t>groß</a:t>
            </a:r>
            <a:r>
              <a:rPr lang="hu-HU" dirty="0"/>
              <a:t>)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violette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Bohnen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 err="1" smtClean="0">
                <a:solidFill>
                  <a:schemeClr val="tx1"/>
                </a:solidFill>
              </a:rPr>
              <a:t>Pulpa</a:t>
            </a:r>
            <a:r>
              <a:rPr lang="hu-HU" dirty="0" smtClean="0">
                <a:solidFill>
                  <a:schemeClr val="tx1"/>
                </a:solidFill>
              </a:rPr>
              <a:t>: </a:t>
            </a:r>
            <a:r>
              <a:rPr lang="hu-HU" dirty="0" err="1" smtClean="0">
                <a:solidFill>
                  <a:schemeClr val="tx1"/>
                </a:solidFill>
              </a:rPr>
              <a:t>gibt</a:t>
            </a:r>
            <a:r>
              <a:rPr lang="hu-HU" dirty="0" smtClean="0">
                <a:solidFill>
                  <a:schemeClr val="tx1"/>
                </a:solidFill>
              </a:rPr>
              <a:t> es </a:t>
            </a:r>
            <a:r>
              <a:rPr lang="hu-HU" dirty="0" err="1" smtClean="0">
                <a:solidFill>
                  <a:schemeClr val="tx1"/>
                </a:solidFill>
              </a:rPr>
              <a:t>in</a:t>
            </a:r>
            <a:r>
              <a:rPr lang="hu-HU" dirty="0" smtClean="0">
                <a:solidFill>
                  <a:schemeClr val="tx1"/>
                </a:solidFill>
              </a:rPr>
              <a:t> den </a:t>
            </a:r>
            <a:r>
              <a:rPr lang="hu-HU" dirty="0" err="1" smtClean="0">
                <a:solidFill>
                  <a:schemeClr val="tx1"/>
                </a:solidFill>
              </a:rPr>
              <a:t>Bohnen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dirty="0" err="1" smtClean="0">
                <a:solidFill>
                  <a:schemeClr val="tx1"/>
                </a:solidFill>
              </a:rPr>
              <a:t>das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ist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das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Fruchtfleisch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" name="Picture 4" descr="http://www.mongabay.co.id/wp-content/uploads/2013/12/Kak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2843">
            <a:off x="3888453" y="3633856"/>
            <a:ext cx="3960440" cy="268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ermekpiac.com/news_images/869/grandel_3_6_2010092395952_4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575">
            <a:off x="362123" y="3861047"/>
            <a:ext cx="3692195" cy="276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omps.canstockphoto.com/can-stock-photo_csp153390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0"/>
            <a:ext cx="2448272" cy="172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5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Kakaoernte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400" dirty="0" err="1" smtClean="0"/>
              <a:t>Haupterntezeit</a:t>
            </a:r>
            <a:r>
              <a:rPr lang="hu-HU" sz="2400" dirty="0" smtClean="0"/>
              <a:t>: von November </a:t>
            </a:r>
            <a:r>
              <a:rPr lang="hu-HU" sz="2400" dirty="0" err="1" smtClean="0"/>
              <a:t>bis</a:t>
            </a:r>
            <a:r>
              <a:rPr lang="hu-HU" sz="2400" dirty="0" smtClean="0"/>
              <a:t> </a:t>
            </a:r>
            <a:r>
              <a:rPr lang="hu-HU" sz="2400" dirty="0" err="1" smtClean="0"/>
              <a:t>Januar</a:t>
            </a:r>
            <a:endParaRPr lang="hu-HU" sz="2400" dirty="0" smtClean="0"/>
          </a:p>
          <a:p>
            <a:endParaRPr lang="hu-HU" sz="2400" dirty="0"/>
          </a:p>
          <a:p>
            <a:r>
              <a:rPr lang="de-DE" sz="2400" dirty="0"/>
              <a:t>1. Bei der Kakaoernte </a:t>
            </a:r>
            <a:r>
              <a:rPr lang="hu-HU" sz="2400" dirty="0" err="1" smtClean="0"/>
              <a:t>werden</a:t>
            </a:r>
            <a:r>
              <a:rPr lang="hu-HU" sz="2400" dirty="0" smtClean="0"/>
              <a:t> </a:t>
            </a:r>
            <a:r>
              <a:rPr lang="de-DE" sz="2400" dirty="0" smtClean="0"/>
              <a:t>die </a:t>
            </a:r>
            <a:r>
              <a:rPr lang="de-DE" sz="2400" dirty="0"/>
              <a:t>reifen Früchte mit der Hand mit scharfen Messern </a:t>
            </a:r>
            <a:r>
              <a:rPr lang="de-DE" sz="2400" dirty="0" smtClean="0"/>
              <a:t>ab</a:t>
            </a:r>
            <a:r>
              <a:rPr lang="hu-HU" sz="2400" dirty="0" err="1" smtClean="0"/>
              <a:t>geschlagen</a:t>
            </a:r>
            <a:r>
              <a:rPr lang="de-DE" sz="2400" dirty="0" smtClean="0"/>
              <a:t>. </a:t>
            </a:r>
            <a:r>
              <a:rPr lang="de-DE" sz="2400" dirty="0"/>
              <a:t>Diese Messer heißen Machete. </a:t>
            </a:r>
          </a:p>
          <a:p>
            <a:r>
              <a:rPr lang="de-DE" sz="2400" dirty="0"/>
              <a:t>2. An den Sammelplätzen öffnen die Erntearbeiter die Früchte mit einem geschickten Schlag ihrer Buschmesser. </a:t>
            </a:r>
          </a:p>
          <a:p>
            <a:r>
              <a:rPr lang="de-DE" sz="2400" dirty="0"/>
              <a:t>3. Sie lösen die von einer weißlichen Masse- der Pulpa oder Fruchtfleisch- umgebenen Samen und Schale. Die Kakaobohnen sind 20 bis 50 kleine Samen, etwa zwei Zentimeter lang und einen Zentimeter </a:t>
            </a:r>
            <a:r>
              <a:rPr lang="de-DE" sz="2400" dirty="0" smtClean="0"/>
              <a:t>breit</a:t>
            </a:r>
            <a:r>
              <a:rPr lang="hu-HU" sz="2400" dirty="0" smtClean="0"/>
              <a:t>.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520280" cy="141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304256" cy="172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47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4. Wenn man hochwertige Kakao haben möchte, m</a:t>
            </a:r>
            <a:r>
              <a:rPr lang="hu-HU" dirty="0" err="1" smtClean="0"/>
              <a:t>üssen</a:t>
            </a:r>
            <a:r>
              <a:rPr lang="hu-HU" dirty="0"/>
              <a:t> </a:t>
            </a:r>
            <a:r>
              <a:rPr lang="de-DE" dirty="0" smtClean="0"/>
              <a:t>die Samenkernen </a:t>
            </a:r>
            <a:r>
              <a:rPr lang="hu-HU" dirty="0" err="1" smtClean="0"/>
              <a:t>gego</a:t>
            </a:r>
            <a:r>
              <a:rPr lang="de-DE" dirty="0" err="1" smtClean="0"/>
              <a:t>ren</a:t>
            </a:r>
            <a:r>
              <a:rPr lang="hu-HU" dirty="0" smtClean="0"/>
              <a:t> </a:t>
            </a:r>
            <a:r>
              <a:rPr lang="hu-HU" dirty="0" err="1" smtClean="0"/>
              <a:t>werden</a:t>
            </a:r>
            <a:r>
              <a:rPr lang="de-DE" dirty="0" smtClean="0"/>
              <a:t>. </a:t>
            </a:r>
          </a:p>
          <a:p>
            <a:r>
              <a:rPr lang="de-DE" dirty="0" smtClean="0"/>
              <a:t>5. Dazu </a:t>
            </a:r>
            <a:r>
              <a:rPr lang="hu-HU" dirty="0" err="1" smtClean="0"/>
              <a:t>werden</a:t>
            </a:r>
            <a:r>
              <a:rPr lang="hu-HU" dirty="0" smtClean="0"/>
              <a:t> </a:t>
            </a:r>
            <a:r>
              <a:rPr lang="de-DE" dirty="0" smtClean="0"/>
              <a:t>die Samen mit dem Fruchtfleisch in Kästen</a:t>
            </a:r>
            <a:r>
              <a:rPr lang="hu-HU" dirty="0" smtClean="0"/>
              <a:t> </a:t>
            </a:r>
            <a:r>
              <a:rPr lang="hu-HU" dirty="0" err="1" smtClean="0"/>
              <a:t>gefüllt</a:t>
            </a:r>
            <a:r>
              <a:rPr lang="de-DE" dirty="0" smtClean="0"/>
              <a:t> oder </a:t>
            </a:r>
            <a:r>
              <a:rPr lang="hu-HU" dirty="0" err="1" smtClean="0"/>
              <a:t>aufgehäuft</a:t>
            </a:r>
            <a:r>
              <a:rPr lang="hu-HU" dirty="0" smtClean="0"/>
              <a:t> </a:t>
            </a:r>
            <a:r>
              <a:rPr lang="de-DE" dirty="0" smtClean="0"/>
              <a:t>und mit Palmblätter ab</a:t>
            </a:r>
            <a:r>
              <a:rPr lang="hu-HU" dirty="0" err="1" smtClean="0"/>
              <a:t>gedeckt</a:t>
            </a:r>
            <a:r>
              <a:rPr lang="de-DE" dirty="0" smtClean="0"/>
              <a:t>. </a:t>
            </a:r>
          </a:p>
          <a:p>
            <a:r>
              <a:rPr lang="de-DE" dirty="0" smtClean="0"/>
              <a:t>6. Nach kurzer Zeit setzt ein Gärprozess ein</a:t>
            </a:r>
            <a:r>
              <a:rPr lang="hu-HU" dirty="0" smtClean="0"/>
              <a:t>:</a:t>
            </a:r>
            <a:r>
              <a:rPr lang="de-DE" dirty="0" smtClean="0"/>
              <a:t> die Fermentation. Das ist ein Prozess, wo die Pulpa von den Bohnen trennt</a:t>
            </a:r>
            <a:r>
              <a:rPr lang="hu-HU" dirty="0" smtClean="0"/>
              <a:t>.</a:t>
            </a:r>
            <a:r>
              <a:rPr lang="de-DE" dirty="0" smtClean="0"/>
              <a:t> </a:t>
            </a:r>
          </a:p>
          <a:p>
            <a:r>
              <a:rPr lang="de-DE" dirty="0" smtClean="0"/>
              <a:t>7. Anschließend muss man die Bohnen mehrere Tage in der Tropensonne trocknen lassen. </a:t>
            </a:r>
          </a:p>
          <a:p>
            <a:r>
              <a:rPr lang="de-DE" dirty="0" smtClean="0"/>
              <a:t>8. Zuletzt </a:t>
            </a:r>
            <a:r>
              <a:rPr lang="hu-HU" dirty="0" err="1" smtClean="0"/>
              <a:t>werden</a:t>
            </a:r>
            <a:r>
              <a:rPr lang="hu-HU" dirty="0" smtClean="0"/>
              <a:t> </a:t>
            </a:r>
            <a:r>
              <a:rPr lang="de-DE" dirty="0" smtClean="0"/>
              <a:t>die Kakaobohnen in Jutesäcke</a:t>
            </a:r>
            <a:r>
              <a:rPr lang="hu-HU" dirty="0" smtClean="0"/>
              <a:t> </a:t>
            </a:r>
            <a:r>
              <a:rPr lang="hu-HU" dirty="0" err="1" smtClean="0"/>
              <a:t>verpackt</a:t>
            </a:r>
            <a:r>
              <a:rPr lang="de-DE" dirty="0" smtClean="0"/>
              <a:t> und mit dem Schiff in die Verarbeitungsländer</a:t>
            </a:r>
            <a:r>
              <a:rPr lang="hu-HU" dirty="0" smtClean="0"/>
              <a:t> </a:t>
            </a:r>
            <a:r>
              <a:rPr lang="hu-HU" dirty="0" err="1" smtClean="0"/>
              <a:t>geschickt</a:t>
            </a:r>
            <a:r>
              <a:rPr lang="hu-HU" dirty="0" smtClean="0"/>
              <a:t>.</a:t>
            </a:r>
            <a:endParaRPr lang="de-DE" dirty="0" smtClean="0"/>
          </a:p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9182">
            <a:off x="395536" y="116633"/>
            <a:ext cx="206513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-18841"/>
            <a:ext cx="2191422" cy="145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0366">
            <a:off x="6637672" y="152633"/>
            <a:ext cx="2081382" cy="132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782" y="5352648"/>
            <a:ext cx="2703634" cy="151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05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Schokoladenherstellung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Die </a:t>
            </a:r>
            <a:r>
              <a:rPr lang="hu-HU" dirty="0" err="1" smtClean="0"/>
              <a:t>Rohstoffe</a:t>
            </a:r>
            <a:r>
              <a:rPr lang="hu-HU" dirty="0" smtClean="0"/>
              <a:t>: </a:t>
            </a:r>
            <a:r>
              <a:rPr lang="hu-HU" dirty="0" err="1" smtClean="0"/>
              <a:t>Die</a:t>
            </a:r>
            <a:r>
              <a:rPr lang="hu-HU" dirty="0" smtClean="0"/>
              <a:t> </a:t>
            </a:r>
            <a:r>
              <a:rPr lang="hu-HU" dirty="0" err="1" smtClean="0"/>
              <a:t>Hauptzutaten</a:t>
            </a:r>
            <a:r>
              <a:rPr lang="hu-HU" dirty="0" smtClean="0"/>
              <a:t> </a:t>
            </a:r>
            <a:r>
              <a:rPr lang="hu-HU" dirty="0" err="1" smtClean="0"/>
              <a:t>sind</a:t>
            </a:r>
            <a:r>
              <a:rPr lang="hu-HU" dirty="0" smtClean="0"/>
              <a:t> </a:t>
            </a:r>
            <a:r>
              <a:rPr lang="hu-HU" dirty="0" err="1" smtClean="0"/>
              <a:t>Kakao</a:t>
            </a:r>
            <a:r>
              <a:rPr lang="hu-HU" dirty="0" smtClean="0"/>
              <a:t>, </a:t>
            </a:r>
            <a:r>
              <a:rPr lang="hu-HU" dirty="0" err="1" smtClean="0"/>
              <a:t>Kakaobutter</a:t>
            </a:r>
            <a:r>
              <a:rPr lang="hu-HU" dirty="0"/>
              <a:t> </a:t>
            </a:r>
            <a:r>
              <a:rPr lang="hu-HU" dirty="0" smtClean="0"/>
              <a:t>und </a:t>
            </a:r>
            <a:r>
              <a:rPr lang="hu-HU" dirty="0" err="1" smtClean="0"/>
              <a:t>Zucker</a:t>
            </a:r>
            <a:r>
              <a:rPr lang="hu-HU" dirty="0" smtClean="0"/>
              <a:t>. </a:t>
            </a:r>
            <a:r>
              <a:rPr lang="hu-HU" dirty="0" err="1" smtClean="0"/>
              <a:t>Je</a:t>
            </a:r>
            <a:r>
              <a:rPr lang="hu-HU" dirty="0" smtClean="0"/>
              <a:t> </a:t>
            </a:r>
            <a:r>
              <a:rPr lang="hu-HU" dirty="0" err="1" smtClean="0"/>
              <a:t>nach</a:t>
            </a:r>
            <a:r>
              <a:rPr lang="hu-HU" dirty="0" smtClean="0"/>
              <a:t> </a:t>
            </a:r>
            <a:r>
              <a:rPr lang="hu-HU" dirty="0" err="1" smtClean="0"/>
              <a:t>Rezept</a:t>
            </a:r>
            <a:r>
              <a:rPr lang="hu-HU" dirty="0" smtClean="0"/>
              <a:t> </a:t>
            </a:r>
            <a:r>
              <a:rPr lang="hu-HU" dirty="0" err="1" smtClean="0"/>
              <a:t>werden</a:t>
            </a:r>
            <a:r>
              <a:rPr lang="hu-HU" dirty="0" smtClean="0"/>
              <a:t> </a:t>
            </a:r>
            <a:r>
              <a:rPr lang="hu-HU" dirty="0" err="1" smtClean="0"/>
              <a:t>noch</a:t>
            </a:r>
            <a:r>
              <a:rPr lang="hu-HU" dirty="0" smtClean="0"/>
              <a:t> </a:t>
            </a:r>
            <a:r>
              <a:rPr lang="hu-HU" dirty="0" err="1" smtClean="0"/>
              <a:t>Milch</a:t>
            </a:r>
            <a:r>
              <a:rPr lang="hu-HU" dirty="0" smtClean="0"/>
              <a:t>, </a:t>
            </a:r>
            <a:r>
              <a:rPr lang="hu-HU" dirty="0" err="1" smtClean="0"/>
              <a:t>Rahm</a:t>
            </a:r>
            <a:r>
              <a:rPr lang="hu-HU" dirty="0" smtClean="0"/>
              <a:t>, </a:t>
            </a:r>
            <a:r>
              <a:rPr lang="hu-HU" dirty="0" err="1" smtClean="0"/>
              <a:t>Nüsse</a:t>
            </a:r>
            <a:r>
              <a:rPr lang="hu-HU" dirty="0" smtClean="0"/>
              <a:t>, </a:t>
            </a:r>
            <a:r>
              <a:rPr lang="hu-HU" dirty="0" err="1" smtClean="0"/>
              <a:t>Mandeln</a:t>
            </a:r>
            <a:r>
              <a:rPr lang="hu-HU" dirty="0" smtClean="0"/>
              <a:t> und </a:t>
            </a:r>
            <a:r>
              <a:rPr lang="hu-HU" dirty="0" err="1" smtClean="0"/>
              <a:t>vieles</a:t>
            </a:r>
            <a:r>
              <a:rPr lang="hu-HU" dirty="0" smtClean="0"/>
              <a:t> </a:t>
            </a:r>
            <a:r>
              <a:rPr lang="hu-HU" dirty="0" err="1" smtClean="0"/>
              <a:t>mehr</a:t>
            </a:r>
            <a:r>
              <a:rPr lang="hu-HU" dirty="0" smtClean="0"/>
              <a:t> </a:t>
            </a:r>
            <a:r>
              <a:rPr lang="hu-HU" dirty="0" err="1" smtClean="0"/>
              <a:t>hinzugefügt</a:t>
            </a:r>
            <a:r>
              <a:rPr lang="hu-HU" dirty="0" smtClean="0"/>
              <a:t>.</a:t>
            </a:r>
          </a:p>
          <a:p>
            <a:r>
              <a:rPr lang="hu-HU" dirty="0" smtClean="0"/>
              <a:t>1. </a:t>
            </a:r>
            <a:r>
              <a:rPr lang="hu-HU" dirty="0" err="1" smtClean="0"/>
              <a:t>Rösten</a:t>
            </a:r>
            <a:r>
              <a:rPr lang="hu-HU" dirty="0" smtClean="0"/>
              <a:t>, </a:t>
            </a:r>
            <a:r>
              <a:rPr lang="hu-HU" dirty="0" err="1" smtClean="0"/>
              <a:t>Brechen</a:t>
            </a:r>
            <a:r>
              <a:rPr lang="hu-HU" dirty="0" smtClean="0"/>
              <a:t> und </a:t>
            </a:r>
            <a:r>
              <a:rPr lang="hu-HU" dirty="0" err="1" smtClean="0"/>
              <a:t>Mahlen</a:t>
            </a:r>
            <a:endParaRPr lang="hu-HU" dirty="0" smtClean="0"/>
          </a:p>
          <a:p>
            <a:r>
              <a:rPr lang="hu-HU" dirty="0" smtClean="0"/>
              <a:t>2. </a:t>
            </a:r>
            <a:r>
              <a:rPr lang="hu-HU" dirty="0" err="1" smtClean="0"/>
              <a:t>Herstellung</a:t>
            </a:r>
            <a:r>
              <a:rPr lang="hu-HU" dirty="0" smtClean="0"/>
              <a:t> von </a:t>
            </a:r>
            <a:r>
              <a:rPr lang="hu-HU" dirty="0" err="1" smtClean="0"/>
              <a:t>Kakaopulver</a:t>
            </a:r>
            <a:r>
              <a:rPr lang="hu-HU" dirty="0" smtClean="0"/>
              <a:t> und </a:t>
            </a:r>
            <a:r>
              <a:rPr lang="hu-HU" dirty="0" err="1" smtClean="0"/>
              <a:t>Kakaobutter</a:t>
            </a:r>
            <a:endParaRPr lang="hu-HU" dirty="0" smtClean="0"/>
          </a:p>
          <a:p>
            <a:r>
              <a:rPr lang="hu-HU" dirty="0" smtClean="0"/>
              <a:t>3. </a:t>
            </a:r>
            <a:r>
              <a:rPr lang="hu-HU" dirty="0" err="1" smtClean="0"/>
              <a:t>Kneten</a:t>
            </a:r>
            <a:r>
              <a:rPr lang="hu-HU" dirty="0" smtClean="0"/>
              <a:t> und </a:t>
            </a:r>
            <a:r>
              <a:rPr lang="hu-HU" dirty="0" err="1" smtClean="0"/>
              <a:t>Walzen</a:t>
            </a:r>
            <a:endParaRPr lang="hu-HU" dirty="0" smtClean="0"/>
          </a:p>
          <a:p>
            <a:r>
              <a:rPr lang="hu-HU" dirty="0" smtClean="0"/>
              <a:t>4. </a:t>
            </a:r>
            <a:r>
              <a:rPr lang="hu-HU" dirty="0" err="1" smtClean="0"/>
              <a:t>Conchieren</a:t>
            </a:r>
            <a:r>
              <a:rPr lang="hu-HU" dirty="0" smtClean="0"/>
              <a:t> und </a:t>
            </a:r>
            <a:r>
              <a:rPr lang="hu-HU" dirty="0" err="1" smtClean="0"/>
              <a:t>Temperieren</a:t>
            </a:r>
            <a:endParaRPr lang="hu-HU" dirty="0" smtClean="0"/>
          </a:p>
          <a:p>
            <a:r>
              <a:rPr lang="hu-HU" dirty="0" smtClean="0"/>
              <a:t>5. </a:t>
            </a:r>
            <a:r>
              <a:rPr lang="hu-HU" dirty="0" err="1" smtClean="0"/>
              <a:t>Formen</a:t>
            </a:r>
            <a:r>
              <a:rPr lang="hu-HU" dirty="0" smtClean="0"/>
              <a:t> und </a:t>
            </a:r>
            <a:r>
              <a:rPr lang="hu-HU" dirty="0" err="1" smtClean="0"/>
              <a:t>Verpackung</a:t>
            </a:r>
            <a:endParaRPr lang="hu-HU" dirty="0"/>
          </a:p>
        </p:txBody>
      </p:sp>
      <p:pic>
        <p:nvPicPr>
          <p:cNvPr id="5127" name="Picture 7" descr="http://www.informed.hu/_Images/eletmod/dieta/000034600_csokolade.jpg.jpg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6" y="4437112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504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Interessante</a:t>
            </a:r>
            <a:r>
              <a:rPr lang="hu-HU" dirty="0" smtClean="0"/>
              <a:t> </a:t>
            </a:r>
            <a:r>
              <a:rPr lang="hu-HU" dirty="0" err="1" smtClean="0"/>
              <a:t>Informationen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err="1" smtClean="0"/>
              <a:t>Eine</a:t>
            </a:r>
            <a:r>
              <a:rPr lang="hu-HU" dirty="0" smtClean="0"/>
              <a:t> </a:t>
            </a:r>
            <a:r>
              <a:rPr lang="hu-HU" dirty="0" err="1" smtClean="0"/>
              <a:t>Tafel</a:t>
            </a:r>
            <a:r>
              <a:rPr lang="hu-HU" dirty="0" smtClean="0"/>
              <a:t> </a:t>
            </a:r>
            <a:r>
              <a:rPr lang="hu-HU" dirty="0" err="1" smtClean="0"/>
              <a:t>Schokolade</a:t>
            </a:r>
            <a:r>
              <a:rPr lang="hu-HU" dirty="0" smtClean="0"/>
              <a:t> </a:t>
            </a:r>
            <a:r>
              <a:rPr lang="hu-HU" dirty="0" err="1" smtClean="0"/>
              <a:t>ist</a:t>
            </a:r>
            <a:r>
              <a:rPr lang="hu-HU" dirty="0" smtClean="0"/>
              <a:t> 100 Gramm, </a:t>
            </a:r>
            <a:r>
              <a:rPr lang="hu-HU" dirty="0" err="1" smtClean="0"/>
              <a:t>circa</a:t>
            </a:r>
            <a:r>
              <a:rPr lang="hu-HU" dirty="0" smtClean="0"/>
              <a:t> 590 </a:t>
            </a:r>
            <a:r>
              <a:rPr lang="hu-HU" dirty="0" err="1" smtClean="0"/>
              <a:t>Kalorien</a:t>
            </a:r>
            <a:r>
              <a:rPr lang="hu-HU" dirty="0" smtClean="0"/>
              <a:t>, </a:t>
            </a:r>
            <a:r>
              <a:rPr lang="hu-HU" dirty="0" err="1" smtClean="0"/>
              <a:t>so</a:t>
            </a:r>
            <a:r>
              <a:rPr lang="hu-HU" dirty="0" smtClean="0"/>
              <a:t> </a:t>
            </a:r>
            <a:r>
              <a:rPr lang="hu-HU" dirty="0" err="1" smtClean="0"/>
              <a:t>viel</a:t>
            </a:r>
            <a:r>
              <a:rPr lang="hu-HU" dirty="0" smtClean="0"/>
              <a:t> </a:t>
            </a:r>
            <a:r>
              <a:rPr lang="hu-HU" dirty="0" err="1" smtClean="0"/>
              <a:t>wie</a:t>
            </a:r>
            <a:r>
              <a:rPr lang="hu-HU" dirty="0" smtClean="0"/>
              <a:t> </a:t>
            </a:r>
            <a:r>
              <a:rPr lang="hu-HU" dirty="0" err="1" smtClean="0"/>
              <a:t>eine</a:t>
            </a:r>
            <a:r>
              <a:rPr lang="hu-HU" dirty="0" smtClean="0"/>
              <a:t> </a:t>
            </a:r>
            <a:r>
              <a:rPr lang="hu-HU" dirty="0" err="1" smtClean="0"/>
              <a:t>ganze</a:t>
            </a:r>
            <a:r>
              <a:rPr lang="hu-HU" dirty="0" smtClean="0"/>
              <a:t> </a:t>
            </a:r>
            <a:r>
              <a:rPr lang="hu-HU" dirty="0" err="1" smtClean="0"/>
              <a:t>Mahlzeit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Wenn</a:t>
            </a:r>
            <a:r>
              <a:rPr lang="hu-HU" dirty="0" smtClean="0"/>
              <a:t> man </a:t>
            </a:r>
            <a:r>
              <a:rPr lang="hu-HU" dirty="0" err="1" smtClean="0"/>
              <a:t>Bitterschokolade</a:t>
            </a:r>
            <a:r>
              <a:rPr lang="hu-HU" dirty="0" smtClean="0"/>
              <a:t> </a:t>
            </a:r>
            <a:r>
              <a:rPr lang="hu-HU" dirty="0" err="1" smtClean="0"/>
              <a:t>isst</a:t>
            </a:r>
            <a:r>
              <a:rPr lang="hu-HU" dirty="0" smtClean="0"/>
              <a:t>, </a:t>
            </a:r>
            <a:r>
              <a:rPr lang="hu-HU" dirty="0" err="1" smtClean="0"/>
              <a:t>bleibt</a:t>
            </a:r>
            <a:r>
              <a:rPr lang="hu-HU" dirty="0"/>
              <a:t> </a:t>
            </a:r>
            <a:r>
              <a:rPr lang="hu-HU" dirty="0" err="1" smtClean="0"/>
              <a:t>schlank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Früher</a:t>
            </a:r>
            <a:r>
              <a:rPr lang="hu-HU" dirty="0" smtClean="0"/>
              <a:t> </a:t>
            </a:r>
            <a:r>
              <a:rPr lang="hu-HU" dirty="0" err="1" smtClean="0"/>
              <a:t>war</a:t>
            </a:r>
            <a:r>
              <a:rPr lang="hu-HU" dirty="0" smtClean="0"/>
              <a:t> die </a:t>
            </a:r>
            <a:r>
              <a:rPr lang="hu-HU" dirty="0" err="1" smtClean="0"/>
              <a:t>Schokolade</a:t>
            </a:r>
            <a:r>
              <a:rPr lang="hu-HU" dirty="0" smtClean="0"/>
              <a:t> </a:t>
            </a:r>
            <a:r>
              <a:rPr lang="hu-HU" dirty="0" err="1" smtClean="0"/>
              <a:t>eine</a:t>
            </a:r>
            <a:r>
              <a:rPr lang="hu-HU" dirty="0" smtClean="0"/>
              <a:t> </a:t>
            </a:r>
            <a:r>
              <a:rPr lang="hu-HU" dirty="0" err="1" smtClean="0"/>
              <a:t>Medizin</a:t>
            </a:r>
            <a:r>
              <a:rPr lang="hu-HU" dirty="0" smtClean="0"/>
              <a:t>.</a:t>
            </a:r>
          </a:p>
          <a:p>
            <a:r>
              <a:rPr lang="hu-HU" dirty="0" smtClean="0"/>
              <a:t>Man </a:t>
            </a:r>
            <a:r>
              <a:rPr lang="hu-HU" dirty="0" err="1" smtClean="0"/>
              <a:t>nennt</a:t>
            </a:r>
            <a:r>
              <a:rPr lang="hu-HU" dirty="0" smtClean="0"/>
              <a:t> den </a:t>
            </a:r>
            <a:r>
              <a:rPr lang="hu-HU" dirty="0" err="1" smtClean="0"/>
              <a:t>Kakaobaum</a:t>
            </a:r>
            <a:r>
              <a:rPr lang="hu-HU" dirty="0" smtClean="0"/>
              <a:t> </a:t>
            </a:r>
            <a:r>
              <a:rPr lang="hu-HU" dirty="0" err="1" smtClean="0"/>
              <a:t>Theobroma</a:t>
            </a:r>
            <a:r>
              <a:rPr lang="hu-HU" dirty="0" smtClean="0"/>
              <a:t>, </a:t>
            </a:r>
            <a:r>
              <a:rPr lang="hu-HU" dirty="0" err="1" smtClean="0"/>
              <a:t>was</a:t>
            </a:r>
            <a:r>
              <a:rPr lang="hu-HU" dirty="0" smtClean="0"/>
              <a:t> „</a:t>
            </a:r>
            <a:r>
              <a:rPr lang="hu-HU" dirty="0" err="1" smtClean="0"/>
              <a:t>Götterspeise</a:t>
            </a:r>
            <a:r>
              <a:rPr lang="hu-HU" dirty="0" smtClean="0"/>
              <a:t>” </a:t>
            </a:r>
            <a:r>
              <a:rPr lang="hu-HU" dirty="0" err="1" smtClean="0"/>
              <a:t>bedeutet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Schokolade</a:t>
            </a:r>
            <a:r>
              <a:rPr lang="hu-HU" dirty="0" smtClean="0"/>
              <a:t> </a:t>
            </a:r>
            <a:r>
              <a:rPr lang="hu-HU" dirty="0" err="1" smtClean="0"/>
              <a:t>kann</a:t>
            </a:r>
            <a:r>
              <a:rPr lang="hu-HU" dirty="0" smtClean="0"/>
              <a:t> </a:t>
            </a:r>
            <a:r>
              <a:rPr lang="hu-HU" dirty="0" err="1" smtClean="0"/>
              <a:t>einem</a:t>
            </a:r>
            <a:r>
              <a:rPr lang="hu-HU" dirty="0" smtClean="0"/>
              <a:t> </a:t>
            </a:r>
            <a:r>
              <a:rPr lang="hu-HU" dirty="0" err="1" smtClean="0"/>
              <a:t>süchtig</a:t>
            </a:r>
            <a:r>
              <a:rPr lang="hu-HU" dirty="0" smtClean="0"/>
              <a:t> </a:t>
            </a:r>
            <a:r>
              <a:rPr lang="hu-HU" dirty="0" err="1" smtClean="0"/>
              <a:t>machen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Wenn</a:t>
            </a:r>
            <a:r>
              <a:rPr lang="hu-HU" dirty="0" smtClean="0"/>
              <a:t> </a:t>
            </a:r>
            <a:r>
              <a:rPr lang="hu-HU" dirty="0" err="1" smtClean="0"/>
              <a:t>eine</a:t>
            </a:r>
            <a:r>
              <a:rPr lang="hu-HU" dirty="0" smtClean="0"/>
              <a:t> </a:t>
            </a:r>
            <a:r>
              <a:rPr lang="hu-HU" dirty="0" err="1" smtClean="0"/>
              <a:t>schwangere</a:t>
            </a:r>
            <a:r>
              <a:rPr lang="hu-HU" dirty="0" smtClean="0"/>
              <a:t> </a:t>
            </a:r>
            <a:r>
              <a:rPr lang="hu-HU" dirty="0" err="1" smtClean="0"/>
              <a:t>Frau</a:t>
            </a:r>
            <a:r>
              <a:rPr lang="hu-HU" dirty="0" smtClean="0"/>
              <a:t> </a:t>
            </a:r>
            <a:r>
              <a:rPr lang="hu-HU" dirty="0" err="1" smtClean="0"/>
              <a:t>viele</a:t>
            </a:r>
            <a:r>
              <a:rPr lang="hu-HU" dirty="0" smtClean="0"/>
              <a:t> </a:t>
            </a:r>
            <a:r>
              <a:rPr lang="hu-HU" dirty="0" err="1" smtClean="0"/>
              <a:t>Schokoladen</a:t>
            </a:r>
            <a:r>
              <a:rPr lang="hu-HU" dirty="0" smtClean="0"/>
              <a:t> </a:t>
            </a:r>
            <a:r>
              <a:rPr lang="hu-HU" dirty="0" err="1" smtClean="0"/>
              <a:t>isst</a:t>
            </a:r>
            <a:r>
              <a:rPr lang="hu-HU" dirty="0" smtClean="0"/>
              <a:t>, </a:t>
            </a:r>
            <a:r>
              <a:rPr lang="hu-HU" dirty="0" err="1" smtClean="0"/>
              <a:t>bekommt</a:t>
            </a:r>
            <a:r>
              <a:rPr lang="hu-HU" dirty="0" smtClean="0"/>
              <a:t> </a:t>
            </a:r>
            <a:r>
              <a:rPr lang="hu-HU" dirty="0" err="1" smtClean="0"/>
              <a:t>sie</a:t>
            </a:r>
            <a:r>
              <a:rPr lang="hu-HU" dirty="0" smtClean="0"/>
              <a:t> </a:t>
            </a:r>
            <a:r>
              <a:rPr lang="hu-HU" dirty="0" err="1" smtClean="0"/>
              <a:t>ein</a:t>
            </a:r>
            <a:r>
              <a:rPr lang="hu-HU" dirty="0" smtClean="0"/>
              <a:t> </a:t>
            </a:r>
            <a:r>
              <a:rPr lang="hu-HU" dirty="0" err="1" smtClean="0"/>
              <a:t>optimistischeres</a:t>
            </a:r>
            <a:r>
              <a:rPr lang="hu-HU" dirty="0" smtClean="0"/>
              <a:t> </a:t>
            </a:r>
            <a:r>
              <a:rPr lang="hu-HU" dirty="0" err="1" smtClean="0"/>
              <a:t>Kind</a:t>
            </a:r>
            <a:r>
              <a:rPr lang="hu-HU" dirty="0" smtClean="0"/>
              <a:t>, </a:t>
            </a:r>
            <a:r>
              <a:rPr lang="hu-HU" dirty="0" err="1" smtClean="0"/>
              <a:t>als</a:t>
            </a:r>
            <a:r>
              <a:rPr lang="hu-HU" dirty="0" smtClean="0"/>
              <a:t> die </a:t>
            </a:r>
            <a:r>
              <a:rPr lang="hu-HU" dirty="0" err="1" smtClean="0"/>
              <a:t>keine</a:t>
            </a:r>
            <a:r>
              <a:rPr lang="hu-HU" dirty="0" smtClean="0"/>
              <a:t> </a:t>
            </a:r>
            <a:r>
              <a:rPr lang="hu-HU" dirty="0" err="1" smtClean="0"/>
              <a:t>Schokoladen</a:t>
            </a:r>
            <a:r>
              <a:rPr lang="hu-HU" dirty="0" smtClean="0"/>
              <a:t> essen. </a:t>
            </a:r>
          </a:p>
          <a:p>
            <a:r>
              <a:rPr lang="hu-HU" dirty="0" err="1" smtClean="0"/>
              <a:t>Schokolade</a:t>
            </a:r>
            <a:r>
              <a:rPr lang="hu-HU" dirty="0" smtClean="0"/>
              <a:t> </a:t>
            </a:r>
            <a:r>
              <a:rPr lang="hu-HU" dirty="0" err="1" smtClean="0"/>
              <a:t>macht</a:t>
            </a:r>
            <a:r>
              <a:rPr lang="hu-HU" dirty="0" smtClean="0"/>
              <a:t> man </a:t>
            </a:r>
            <a:r>
              <a:rPr lang="hu-HU" dirty="0" err="1" smtClean="0"/>
              <a:t>froh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1951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Mein</a:t>
            </a:r>
            <a:r>
              <a:rPr lang="hu-HU" dirty="0" smtClean="0"/>
              <a:t> </a:t>
            </a:r>
            <a:r>
              <a:rPr lang="hu-HU" dirty="0" err="1" smtClean="0"/>
              <a:t>Schoko-Elfchen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400" dirty="0" err="1"/>
              <a:t>s</a:t>
            </a:r>
            <a:r>
              <a:rPr lang="hu-HU" sz="4400" dirty="0" err="1" smtClean="0"/>
              <a:t>üß</a:t>
            </a:r>
            <a:endParaRPr lang="hu-HU" sz="4400" dirty="0" smtClean="0"/>
          </a:p>
          <a:p>
            <a:pPr marL="0" indent="0" algn="ctr">
              <a:buNone/>
            </a:pPr>
            <a:r>
              <a:rPr lang="hu-HU" sz="4400" dirty="0"/>
              <a:t>d</a:t>
            </a:r>
            <a:r>
              <a:rPr lang="hu-HU" sz="4400" dirty="0" smtClean="0"/>
              <a:t>ie </a:t>
            </a:r>
            <a:r>
              <a:rPr lang="hu-HU" sz="4400" dirty="0" err="1" smtClean="0"/>
              <a:t>Schokolade</a:t>
            </a:r>
            <a:endParaRPr lang="hu-HU" sz="4400" dirty="0" smtClean="0"/>
          </a:p>
          <a:p>
            <a:pPr marL="0" indent="0" algn="ctr">
              <a:buNone/>
            </a:pPr>
            <a:r>
              <a:rPr lang="hu-HU" sz="4400" dirty="0" err="1"/>
              <a:t>m</a:t>
            </a:r>
            <a:r>
              <a:rPr lang="hu-HU" sz="4400" dirty="0" err="1" smtClean="0"/>
              <a:t>acht</a:t>
            </a:r>
            <a:r>
              <a:rPr lang="hu-HU" sz="4400" dirty="0" smtClean="0"/>
              <a:t> </a:t>
            </a:r>
            <a:r>
              <a:rPr lang="hu-HU" sz="4400" dirty="0" err="1" smtClean="0"/>
              <a:t>mir</a:t>
            </a:r>
            <a:r>
              <a:rPr lang="hu-HU" sz="4400" dirty="0" smtClean="0"/>
              <a:t> </a:t>
            </a:r>
            <a:r>
              <a:rPr lang="hu-HU" sz="4400" dirty="0" err="1" smtClean="0"/>
              <a:t>Spaß</a:t>
            </a:r>
            <a:endParaRPr lang="hu-HU" sz="4400" dirty="0" smtClean="0"/>
          </a:p>
          <a:p>
            <a:pPr marL="0" indent="0" algn="ctr">
              <a:buNone/>
            </a:pPr>
            <a:r>
              <a:rPr lang="hu-HU" sz="4400" dirty="0" err="1"/>
              <a:t>i</a:t>
            </a:r>
            <a:r>
              <a:rPr lang="hu-HU" sz="4400" dirty="0" err="1" smtClean="0"/>
              <a:t>ch</a:t>
            </a:r>
            <a:r>
              <a:rPr lang="hu-HU" sz="4400" dirty="0" smtClean="0"/>
              <a:t> esse </a:t>
            </a:r>
            <a:r>
              <a:rPr lang="hu-HU" sz="4400" dirty="0" err="1" smtClean="0"/>
              <a:t>sie</a:t>
            </a:r>
            <a:r>
              <a:rPr lang="hu-HU" sz="4400" dirty="0" smtClean="0"/>
              <a:t> </a:t>
            </a:r>
            <a:r>
              <a:rPr lang="hu-HU" sz="4400" dirty="0" err="1" smtClean="0"/>
              <a:t>gern</a:t>
            </a:r>
            <a:endParaRPr lang="hu-HU" sz="4400" dirty="0" smtClean="0"/>
          </a:p>
          <a:p>
            <a:pPr marL="0" indent="0" algn="ctr">
              <a:buNone/>
            </a:pPr>
            <a:r>
              <a:rPr lang="hu-HU" sz="4400" dirty="0" err="1"/>
              <a:t>w</a:t>
            </a:r>
            <a:r>
              <a:rPr lang="hu-HU" sz="4400" dirty="0" err="1" smtClean="0"/>
              <a:t>underbar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228096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sz="3600" dirty="0" err="1" smtClean="0"/>
              <a:t>Angefertigt</a:t>
            </a:r>
            <a:r>
              <a:rPr lang="hu-HU" sz="3600" dirty="0"/>
              <a:t> </a:t>
            </a:r>
            <a:r>
              <a:rPr lang="hu-HU" sz="3600" dirty="0" smtClean="0"/>
              <a:t>von Lilla Kincses von der </a:t>
            </a:r>
            <a:r>
              <a:rPr lang="hu-HU" sz="3600" dirty="0" err="1" smtClean="0"/>
              <a:t>Kleine-Quelle</a:t>
            </a:r>
            <a:r>
              <a:rPr lang="hu-HU" sz="3600" dirty="0" smtClean="0"/>
              <a:t> </a:t>
            </a:r>
            <a:r>
              <a:rPr lang="hu-HU" sz="3600" dirty="0" err="1" smtClean="0"/>
              <a:t>Deutschen</a:t>
            </a:r>
            <a:r>
              <a:rPr lang="hu-HU" sz="3600" dirty="0" smtClean="0"/>
              <a:t> </a:t>
            </a:r>
            <a:r>
              <a:rPr lang="hu-HU" sz="3600" dirty="0" err="1" smtClean="0"/>
              <a:t>Nationalitäten</a:t>
            </a:r>
            <a:r>
              <a:rPr lang="hu-HU" sz="3600" dirty="0" smtClean="0"/>
              <a:t> </a:t>
            </a:r>
            <a:r>
              <a:rPr lang="hu-HU" sz="3600" dirty="0" err="1" smtClean="0"/>
              <a:t>Grundschule</a:t>
            </a:r>
            <a:r>
              <a:rPr lang="hu-HU" sz="3600" dirty="0" smtClean="0"/>
              <a:t>, </a:t>
            </a:r>
            <a:r>
              <a:rPr lang="hu-HU" sz="3600" dirty="0" err="1" smtClean="0"/>
              <a:t>Perbal</a:t>
            </a:r>
            <a:endParaRPr lang="hu-H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616">
            <a:off x="4136604" y="2602824"/>
            <a:ext cx="4933264" cy="340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323">
            <a:off x="179512" y="2060848"/>
            <a:ext cx="4803204" cy="3202136"/>
          </a:xfrm>
        </p:spPr>
      </p:pic>
    </p:spTree>
    <p:extLst>
      <p:ext uri="{BB962C8B-B14F-4D97-AF65-F5344CB8AC3E}">
        <p14:creationId xmlns:p14="http://schemas.microsoft.com/office/powerpoint/2010/main" val="170282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448</Words>
  <Application>Microsoft Office PowerPoint</Application>
  <PresentationFormat>Diavetítés a képernyőre (4:3 oldalarány)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Die Schokolade</vt:lpstr>
      <vt:lpstr>Der Kakaobaum</vt:lpstr>
      <vt:lpstr>PowerPoint bemutató</vt:lpstr>
      <vt:lpstr>Kakaoernte</vt:lpstr>
      <vt:lpstr>PowerPoint bemutató</vt:lpstr>
      <vt:lpstr>Schokoladenherstellung</vt:lpstr>
      <vt:lpstr>Interessante Informationen</vt:lpstr>
      <vt:lpstr>Mein Schoko-Elfchen</vt:lpstr>
      <vt:lpstr> Angefertigt von Lilla Kincses von der Kleine-Quelle Deutschen Nationalitäten Grundschule, Perbal</vt:lpstr>
      <vt:lpstr>Quellen: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Schokolade</dc:title>
  <dc:creator>Felhasznalo</dc:creator>
  <cp:lastModifiedBy>Felhasznalo</cp:lastModifiedBy>
  <cp:revision>28</cp:revision>
  <dcterms:created xsi:type="dcterms:W3CDTF">2015-05-25T11:52:08Z</dcterms:created>
  <dcterms:modified xsi:type="dcterms:W3CDTF">2015-05-25T16:36:38Z</dcterms:modified>
</cp:coreProperties>
</file>