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A40"/>
    <a:srgbClr val="F2C148"/>
    <a:srgbClr val="576E8E"/>
    <a:srgbClr val="1F4F7B"/>
    <a:srgbClr val="022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791062801932368"/>
          <c:y val="0.16563065416310746"/>
          <c:w val="0.72041062801932354"/>
          <c:h val="0.6982046273893218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spc="0" baseline="0">
                      <a:solidFill>
                        <a:srgbClr val="F6FA4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hu-H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018194201860555E-17"/>
                  <c:y val="-1.96439571436913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spc="0" baseline="0">
                        <a:solidFill>
                          <a:srgbClr val="F6FA4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de-DE" dirty="0" smtClean="0"/>
                      <a:t>Vorschung,</a:t>
                    </a:r>
                    <a:r>
                      <a:rPr lang="de-DE" baseline="0" dirty="0" smtClean="0"/>
                      <a:t> Entwicklung, Werbung, Gewinn der Firmen</a:t>
                    </a:r>
                    <a:endParaRPr lang="de-D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spc="0" baseline="0">
                      <a:solidFill>
                        <a:srgbClr val="F6FA4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1400966183574887E-2"/>
                  <c:y val="1.22774732148070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spc="0" baseline="0">
                      <a:solidFill>
                        <a:srgbClr val="F6FA4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spc="0" baseline="0">
                      <a:solidFill>
                        <a:srgbClr val="F6FA4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hu-H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4251207729468598"/>
                  <c:y val="-4.05156616088633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spc="0" baseline="0">
                      <a:solidFill>
                        <a:srgbClr val="F6FA4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565816501198217"/>
                      <c:h val="0.166138767542769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spc="0" baseline="0">
                    <a:solidFill>
                      <a:srgbClr val="F6FA4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Verwaltung, Miete, Personalkosten, Gewinn</c:v>
                </c:pt>
                <c:pt idx="1">
                  <c:v>Vorschung, Entwicklung, Verbung, Gewinn der Firmen</c:v>
                </c:pt>
                <c:pt idx="2">
                  <c:v>der Preis des Materials (Stoff, Nieten, Garn)</c:v>
                </c:pt>
                <c:pt idx="3">
                  <c:v>Transport und Zölle</c:v>
                </c:pt>
                <c:pt idx="4">
                  <c:v>Lohn für alle an der Herstellung beteiligten Arbeiter(innen)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2.5</c:v>
                </c:pt>
                <c:pt idx="2">
                  <c:v>1.3</c:v>
                </c:pt>
                <c:pt idx="3">
                  <c:v>1.1000000000000001</c:v>
                </c:pt>
                <c:pt idx="4">
                  <c:v>0.1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0.49034</cdr:x>
      <cdr:y>0.17798</cdr:y>
    </cdr:from>
    <cdr:to>
      <cdr:x>0.54969</cdr:x>
      <cdr:y>0.23691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56199" y="920521"/>
          <a:ext cx="624114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1% </a:t>
          </a:r>
          <a:endParaRPr lang="hu-H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0.60076</cdr:x>
      <cdr:y>0.3211</cdr:y>
    </cdr:from>
    <cdr:to>
      <cdr:x>0.67391</cdr:x>
      <cdr:y>0.43054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17342" y="1660750"/>
          <a:ext cx="769257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50%</a:t>
          </a:r>
          <a:endParaRPr lang="hu-H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0.44479</cdr:x>
      <cdr:y>0.21165</cdr:y>
    </cdr:from>
    <cdr:to>
      <cdr:x>0.48758</cdr:x>
      <cdr:y>0.2762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77229" y="1094693"/>
          <a:ext cx="449942" cy="3338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0.33023</cdr:x>
      <cdr:y>0.29304</cdr:y>
    </cdr:from>
    <cdr:to>
      <cdr:x>0.39648</cdr:x>
      <cdr:y>0.35758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72543" y="1515607"/>
          <a:ext cx="696686" cy="3338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0.37026</cdr:x>
      <cdr:y>0.4979</cdr:y>
    </cdr:from>
    <cdr:to>
      <cdr:x>0.45307</cdr:x>
      <cdr:y>0.59611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93457" y="2575150"/>
          <a:ext cx="870857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0.42132</cdr:x>
      <cdr:y>0.20885</cdr:y>
    </cdr:from>
    <cdr:to>
      <cdr:x>0.48758</cdr:x>
      <cdr:y>0.2762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430485" y="1080179"/>
          <a:ext cx="696686" cy="3483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11%</a:t>
          </a:r>
          <a:endParaRPr lang="hu-H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0.32747</cdr:x>
      <cdr:y>0.28181</cdr:y>
    </cdr:from>
    <cdr:to>
      <cdr:x>0.402</cdr:x>
      <cdr:y>0.34636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443514" y="1457550"/>
          <a:ext cx="783772" cy="3338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13%</a:t>
          </a:r>
          <a:endParaRPr lang="hu-H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0.34127</cdr:x>
      <cdr:y>0.47264</cdr:y>
    </cdr:from>
    <cdr:to>
      <cdr:x>0.43789</cdr:x>
      <cdr:y>0.55683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588657" y="2444522"/>
          <a:ext cx="1016000" cy="4354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25%</a:t>
          </a:r>
          <a:endParaRPr lang="hu-HU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0.80929</cdr:x>
      <cdr:y>0.42818</cdr:y>
    </cdr:from>
    <cdr:to>
      <cdr:x>0.95397</cdr:x>
      <cdr:y>0.62155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8791576" y="2214561"/>
          <a:ext cx="1571625" cy="1000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0.85007</cdr:x>
      <cdr:y>0.44751</cdr:y>
    </cdr:from>
    <cdr:to>
      <cdr:x>1</cdr:x>
      <cdr:y>0.69061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9234488" y="2314574"/>
          <a:ext cx="1628775" cy="1257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A292F-633D-47E3-A45C-3C93D94EAAE1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696DE-CBC1-43C1-9403-6DEB8653A2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16225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3C0E3-4389-4F07-A15F-85B4DF8DCFA3}" type="datetimeFigureOut">
              <a:rPr lang="hu-HU" smtClean="0"/>
              <a:t>2016.03.30.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CF3F8-537D-4E43-9C49-E16099E7E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98431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8853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180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42C-D6AE-4C9A-97C1-5FED0BDC69CB}" type="datetime1">
              <a:rPr lang="hu-HU" smtClean="0"/>
              <a:t>2016.03.30.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3284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788C-16EB-436D-8575-D943EFD8E25C}" type="datetime1">
              <a:rPr lang="hu-HU" smtClean="0"/>
              <a:t>2016.03.30.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262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1A35-2679-4BC3-BB66-954596B7330D}" type="datetime1">
              <a:rPr lang="hu-HU" smtClean="0"/>
              <a:t>2016.03.30.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6861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AE6E-70BD-478B-9614-FDC3BC617DAF}" type="datetime1">
              <a:rPr lang="hu-HU" smtClean="0"/>
              <a:t>2016.03.30.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1949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99D7-ADBF-4093-9347-F4199052B3A0}" type="datetime1">
              <a:rPr lang="hu-HU" smtClean="0"/>
              <a:t>2016.03.30.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20964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2BB-B878-411B-8570-8E9469EF763F}" type="datetime1">
              <a:rPr lang="hu-HU" smtClean="0"/>
              <a:t>2016.03.30.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6083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4679-2BC8-4923-9BBF-B97B7E9EAC62}" type="datetime1">
              <a:rPr lang="hu-HU" smtClean="0"/>
              <a:t>2016.03.30.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6038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B0AB-9644-48C2-B83C-75119527003E}" type="datetime1">
              <a:rPr lang="hu-HU" smtClean="0"/>
              <a:t>2016.03.30.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3841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0E5F2-52F5-496E-8B78-633C6B4AF40D}" type="datetime1">
              <a:rPr lang="hu-HU" smtClean="0"/>
              <a:t>2016.03.30.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449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0300-2EA1-4EEC-8852-1134DDA153BC}" type="datetime1">
              <a:rPr lang="hu-HU" smtClean="0"/>
              <a:t>2016.03.30.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4983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6342-F5CA-48CA-B959-1CD8675575BA}" type="datetime1">
              <a:rPr lang="hu-HU" smtClean="0"/>
              <a:t>2016.03.30.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02993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409AA-54FA-4C11-B87C-D6E6B6B8D9C5}" type="datetime1">
              <a:rPr lang="hu-HU" smtClean="0"/>
              <a:t>2016.03.30.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Csenge Beke-Szabó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4D8CE-1EC1-4735-B34A-91D31C778D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36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65313"/>
            <a:ext cx="9144000" cy="1301523"/>
          </a:xfrm>
        </p:spPr>
        <p:txBody>
          <a:bodyPr>
            <a:noAutofit/>
          </a:bodyPr>
          <a:lstStyle/>
          <a:p>
            <a:r>
              <a:rPr lang="de-DE" b="1" i="1" dirty="0">
                <a:solidFill>
                  <a:schemeClr val="bg1"/>
                </a:solidFill>
              </a:rPr>
              <a:t>Ich und meine </a:t>
            </a:r>
            <a:r>
              <a:rPr lang="de-DE" b="1" i="1" dirty="0" smtClean="0">
                <a:solidFill>
                  <a:schemeClr val="bg1"/>
                </a:solidFill>
              </a:rPr>
              <a:t>L</a:t>
            </a:r>
            <a:r>
              <a:rPr lang="hu-HU" b="1" i="1" smtClean="0">
                <a:solidFill>
                  <a:schemeClr val="bg1"/>
                </a:solidFill>
              </a:rPr>
              <a:t>ie</a:t>
            </a:r>
            <a:r>
              <a:rPr lang="de-DE" b="1" i="1" smtClean="0">
                <a:solidFill>
                  <a:schemeClr val="bg1"/>
                </a:solidFill>
              </a:rPr>
              <a:t>blingsjeans </a:t>
            </a:r>
            <a:r>
              <a:rPr lang="de-DE" b="1" i="1" dirty="0">
                <a:solidFill>
                  <a:schemeClr val="bg1"/>
                </a:solidFill>
              </a:rPr>
              <a:t>an einem Tag</a:t>
            </a:r>
            <a:endParaRPr lang="hu-HU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52887"/>
            <a:ext cx="9144000" cy="1905000"/>
          </a:xfrm>
        </p:spPr>
        <p:txBody>
          <a:bodyPr>
            <a:normAutofit/>
          </a:bodyPr>
          <a:lstStyle/>
          <a:p>
            <a:r>
              <a:rPr lang="hu-HU" sz="28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Alles, was ich an einem Tag über meine Lieblingsjeans lernte</a:t>
            </a:r>
            <a:endParaRPr lang="hu-HU" sz="28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138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250" advClick="0" advTm="1000">
        <p15:prstTrans prst="curtains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Herstellung der Jeans und die Umwelt</a:t>
            </a:r>
            <a:endParaRPr lang="hu-HU" sz="4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854199"/>
            <a:ext cx="11567885" cy="4691289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Zur Schädlingsbekämpfung besetzte Chemikalien schaden </a:t>
            </a:r>
            <a:r>
              <a:rPr lang="hu-HU" sz="2400" i="1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 Boden, dem Grundwasser und der Luft.</a:t>
            </a:r>
          </a:p>
          <a:p>
            <a:pPr>
              <a:buClr>
                <a:schemeClr val="bg1"/>
              </a:buClr>
            </a:pPr>
            <a:r>
              <a:rPr lang="hu-HU" sz="24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Wasserverschmutzung: </a:t>
            </a:r>
          </a:p>
          <a:p>
            <a:pPr marL="631825" indent="-457200">
              <a:buClr>
                <a:schemeClr val="bg1"/>
              </a:buClr>
              <a:buFont typeface="+mj-lt"/>
              <a:buAutoNum type="arabicPeriod"/>
            </a:pPr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ungeklärten und ungefilterten Farbstoffe und Farbreste gelangen in die Flüsse.</a:t>
            </a:r>
          </a:p>
          <a:p>
            <a:pPr marL="631825" indent="-457200">
              <a:buClr>
                <a:schemeClr val="bg1"/>
              </a:buClr>
              <a:buFont typeface="+mj-lt"/>
              <a:buAutoNum type="arabicPeriod"/>
            </a:pPr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blaue oder schwarze, giftige und schmutzige Flüsse.</a:t>
            </a:r>
          </a:p>
          <a:p>
            <a:pPr marL="631825" indent="-457200">
              <a:buClr>
                <a:schemeClr val="bg1"/>
              </a:buClr>
              <a:buFont typeface="+mj-lt"/>
              <a:buAutoNum type="arabicPeriod"/>
            </a:pPr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Kontakt mit der Hand wird zu Juckreiz führen.</a:t>
            </a:r>
          </a:p>
          <a:p>
            <a:pPr>
              <a:buClr>
                <a:schemeClr val="bg1"/>
              </a:buClr>
            </a:pPr>
            <a:r>
              <a:rPr lang="hu-HU" sz="24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Luftverscmutzung: </a:t>
            </a:r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Beim Transport verbrauchte Erdöl gibt</a:t>
            </a:r>
            <a:b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die Atmosphäre sehr viel </a:t>
            </a:r>
            <a:r>
              <a:rPr lang="hu-HU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CO2</a:t>
            </a:r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ab.</a:t>
            </a:r>
            <a:b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hu-HU" sz="24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2" name="Picture 4" descr="http://static.origos.hu/s/img/i/1204/20120404-kemeny-gyar-fust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892" y="3675288"/>
            <a:ext cx="3374231" cy="234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372599" y="6300786"/>
            <a:ext cx="2671763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Csenge Beke-Szabó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957888" y="6293643"/>
            <a:ext cx="423862" cy="365125"/>
          </a:xfrm>
        </p:spPr>
        <p:txBody>
          <a:bodyPr/>
          <a:lstStyle/>
          <a:p>
            <a:r>
              <a:rPr lang="hu-HU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525096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4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8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88" y="562883"/>
            <a:ext cx="10515600" cy="2020433"/>
          </a:xfrm>
        </p:spPr>
        <p:txBody>
          <a:bodyPr/>
          <a:lstStyle/>
          <a:p>
            <a:pPr algn="ctr"/>
            <a:r>
              <a:rPr lang="de-DE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Vielen Dank für die </a:t>
            </a:r>
            <a:r>
              <a:rPr lang="de-DE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Aufmerksamkeit</a:t>
            </a:r>
            <a:r>
              <a:rPr lang="hu-HU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hu-HU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 descr="http://www.smileyhuette.de/images/smiley-creator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944" y="2583316"/>
            <a:ext cx="3333750" cy="32670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372599" y="6300786"/>
            <a:ext cx="2671763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Csenge Beke-Szabó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957888" y="6293643"/>
            <a:ext cx="423862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805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diesem Vortrag geht es um</a:t>
            </a:r>
            <a:r>
              <a:rPr lang="hu-HU" sz="4000" i="1" dirty="0" smtClean="0">
                <a:solidFill>
                  <a:schemeClr val="bg1"/>
                </a:solidFill>
              </a:rPr>
              <a:t>… </a:t>
            </a:r>
            <a:endParaRPr lang="hu-HU" sz="4000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</a:rPr>
              <a:t>Die Gesichte der Jeans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</a:rPr>
              <a:t>Die Menschen,die früher Jeans trugen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</a:rPr>
              <a:t>Die Kindheit von Levi Strauss, dem Erfinder der Jeans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</a:rPr>
              <a:t>Der Neubeginn von Levi Strauss in Amerika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</a:rPr>
              <a:t>Das Leben von Levi Strauss am Ende des 19. Jahrhundertes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</a:rPr>
              <a:t>Die Verteilung des Geldes, das man an einer Jeans verdient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</a:rPr>
              <a:t>Ein Beispiel, das die Weltreise einer Jeans zeigt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</a:rPr>
              <a:t>Der Herstellung der Jeans und der Umwelt</a:t>
            </a:r>
          </a:p>
          <a:p>
            <a:endParaRPr lang="hu-HU" dirty="0">
              <a:solidFill>
                <a:srgbClr val="F6FA40"/>
              </a:solidFill>
            </a:endParaRP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372599" y="6300786"/>
            <a:ext cx="2671763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Csenge Beke-Szabó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957888" y="6293643"/>
            <a:ext cx="423862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670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25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25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25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25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625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125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25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Gesichte der Jeans</a:t>
            </a:r>
            <a:endParaRPr lang="hu-HU" sz="4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57387"/>
            <a:ext cx="7234238" cy="4219575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Früher:</a:t>
            </a:r>
            <a:r>
              <a:rPr lang="hu-HU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braune, von Hosenträgern gehaltene, hüfthohe Hose</a:t>
            </a:r>
          </a:p>
          <a:p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„waist overalls”: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 Segeltuch genähte, mit </a:t>
            </a:r>
            <a:r>
              <a:rPr lang="hu-HU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Kupfernieten verstärkte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Hosen</a:t>
            </a:r>
          </a:p>
          <a:p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1873: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Beginn der Jeans Serienproduktion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Zuerst nannte man </a:t>
            </a: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„Niethosen”</a:t>
            </a:r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hu-HU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dann kam der Name „Blue Jeans”</a:t>
            </a:r>
            <a:endParaRPr lang="hu-HU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29637" y="2432740"/>
            <a:ext cx="1963242" cy="266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529638" y="5100189"/>
            <a:ext cx="19632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Waist overalls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372599" y="6300786"/>
            <a:ext cx="2671763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Csenge Beke-Szabó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957888" y="6293643"/>
            <a:ext cx="423862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58250" y="5729288"/>
            <a:ext cx="12287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3507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42" presetClass="entr" presetSubtype="0" fill="hold" grpId="0" nodeType="afterEffect" nodePh="1">
                                  <p:stCondLst>
                                    <p:cond delay="250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97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 trug früher Jeans?</a:t>
            </a:r>
            <a:endParaRPr lang="hu-HU" sz="4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775" y="2029618"/>
            <a:ext cx="7458075" cy="4133057"/>
          </a:xfrm>
        </p:spPr>
        <p:txBody>
          <a:bodyPr/>
          <a:lstStyle/>
          <a:p>
            <a:pPr>
              <a:buClr>
                <a:schemeClr val="bg1"/>
              </a:buClr>
            </a:pP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Zuerst: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Arbeitskleider der Goldgräber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 zum Ende des Zweiten Weltkrieges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dienten „Blue Jeans” als Arbeitskleider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Seit 1950-1960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sind sie in den USA als Freizeitbekleidung und im Kreis der Jugendlichen populär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Später:</a:t>
            </a:r>
            <a:r>
              <a:rPr lang="hu-HU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Frauen und Idolen (Elvis Presley, James Dean)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588" y="2286794"/>
            <a:ext cx="3810000" cy="2971800"/>
          </a:xfrm>
        </p:spPr>
      </p:pic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372599" y="6300786"/>
            <a:ext cx="2671763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Csenge Beke-Szabó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957888" y="6293643"/>
            <a:ext cx="423862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58463" y="5857875"/>
            <a:ext cx="97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302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4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4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4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4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4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4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9500"/>
                            </p:stCondLst>
                            <p:childTnLst>
                              <p:par>
                                <p:cTn id="32" presetID="42" presetClass="entr" presetSubtype="0" fill="hold" grpId="0" nodeType="afterEffect" nodePh="1">
                                  <p:stCondLst>
                                    <p:cond delay="75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5" y="365125"/>
            <a:ext cx="11044237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Kindheit von Levi Strauss, der Erfinder der Jeans</a:t>
            </a:r>
            <a:endParaRPr lang="hu-HU" sz="4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0807" y="1994316"/>
            <a:ext cx="6022182" cy="4351338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Geburtsort: Buttenheim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Geburtsdatum: 26. Februar 1829</a:t>
            </a:r>
          </a:p>
          <a:p>
            <a:pPr>
              <a:buClr>
                <a:schemeClr val="bg1"/>
              </a:buClr>
            </a:pPr>
            <a:r>
              <a:rPr lang="hu-HU" dirty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Geburtsname: Löb Strauss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1846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Hirsch Strauss starb an Tuberkolose.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1847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wegen ihrer wirtschaftlichen Schwierigkeiten wandert die Familie nach Amerika aus.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01037" y="3451128"/>
            <a:ext cx="1128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Hirsch</a:t>
            </a:r>
            <a:endParaRPr lang="hu-HU" sz="24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58388" y="3488392"/>
            <a:ext cx="1443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Rebecca</a:t>
            </a:r>
            <a:endParaRPr lang="hu-HU" sz="24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15225" y="4649624"/>
            <a:ext cx="1643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Levi (Löb)</a:t>
            </a:r>
            <a:endParaRPr lang="hu-HU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294141" y="4649623"/>
            <a:ext cx="158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Vögela</a:t>
            </a:r>
            <a:endParaRPr lang="hu-HU" sz="24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AutoShape 2" descr="data:image/jpeg;base64,/9j/4AAQSkZJRgABAQAAAQABAAD/2wCEAAkGBxQTEhUUExQVFhUUFxwVGBcXFxcVFxcXGBcXFxgWGBcYHCggGBolHBQXIjEhJSkrLi4uFx8zODMsNygtLisBCgoKDg0OGRAQFywcICQsLCwsLCwsLCwsLCwsLCwsLCwsLCwsLCwsLCwsLCwsLCwsLCwsLCwsLCwsLCwsLCwsLP/AABEIARMAtwMBIgACEQEDEQH/xAAcAAABBQEBAQAAAAAAAAAAAAACAAEDBAYFBwj/xABBEAABAwIEAggDBAkEAQUAAAABAAIRAyEEEjFBBVEGEyIyYXGBkQeh8FKxwdEUFSMzQmJyguFTorLxkiRDs8LS/8QAGQEBAAMBAQAAAAAAAAAAAAAAAAECAwQF/8QAIhEBAAICAgIDAAMAAAAAAAAAAAERAgMhMRIyIkFRBBNh/9oADAMBAAIRAxEAPwD0Wnwxg0b+FkquCAuAL2uJV4C6VVnmrs3Jfw4EjuBvlJP4AKVnD2gAQDG0K71MeKZ5gcohSKuH4UJzaDkN/NX24cckdAyp8igZ7jXBm1HNJAgHy/7TUuENFPIG/JaCtTBTCmISylanghuB7Iv0RvJWmp0scnEcKaXgwPGynbgWBsARKuOCWVBz24IAQip4JuYkC/1srjkhqgqYzAtcNPFVTw8GLD1C6zgowgr08GIiB6BAMEwDQc9Fca5E9tlIqsoNjQKA0Gt1CtNMJVGIK3VNjTbkqdbDMnTkuixkqGpTEohRqt0gAW5J1Li2yNAkg6RJScN0TdEbWyLqEooJFkTGKRkaJMbBI9R5ICosANlMo2FSFQkxQwiKcBA0IXI1y+kfGKeEw9TEVO6wWG7nEw1o8SSApHQ8U4giRcc1878a6fYvEuN4bMhoEx6afJLhPT3GYZwJu3cEFs+uh9QUuP1NS+h0ssrj9EekVPH4ZtanYg5XsOrHiCQfQgjwK6ztd7IgZQAKQJigjhO0onJBqCJ4QC+qme1A0IhGx4mIUVWndSuZeUcAqRUqU5GgTqyRZJA5CJuieEzzaygBSsJupdU8WTsagJoRkJgESJCnAShEgGFkviVwI4zDUqQcWxXa4x9kMqAz/wCQ9YWvXL47RJFNzYlroM8nAj/kG/NRPSce3mbqmEwThRbRcdszYJLtO1edTqeag4visK6p1L6VRrjuQA0SJvmK0/FcTTY9rnU8xYC7awBvEkCZ8VDh+LUqr85oRfK1zw05iNxeY2uBp4rCop08ul8NujowbK+UyKtRrhyADYgff6hbArldH2k5nEAAhoAG3eOnk5q6zgtsenPl2AJFEmCsqYJ0iEggRChB7UWU6hI7SBnFDSG6lqBMGogLgknLkkD7oXBSh10UIIwE9Mz+KdKmy5PNBI1OkAlChJFOEiEykOmfofJcTpB0pw+EB614zATkbBd67D1IWB4j8R6lWrSa1vVUi4ZgDmcdTDn6Btrxy1IMK3jNWi+XT6TcEdXfnzk0w2zMxYJ+04tIJXC4ZwKsyrTc1wyNdJGZz2lpIBjNJB/JaHi+JcGOLP4hpt7LmcBNQ9+zR7QPw/Jc0y6aeo4enlY0cgE7mzuvKuFfE2uHAVGNqUxMkNLKmW8GxyzYDu77LecJ6VYbECGPhxtkf2HTyGzvQldPhMQ5rdsNTQmYkSqpO5oIg3CBoAEBSNSKAfJQOmZUjmqMNlATnyiCBqIuQA7VJOSnQGxEQmARSgRKZrkkLigkBRSgTwgdeYdLunD3mpTwzsrGEtL2kB7omXAkjKyWkAjXneFrOnXFuowroMPqnqmxrLgS4jeQ0O001XhVXF5WnQTLTF2gSYc0wRE5RM3iLBbasY7lTKfpPWq59+8C4nmC8CZ8zqQBaNVWIzXPJx25EWDh/Mr3DMKazgwOYw1DAL3ZGF0ky50nWIElx0t9i5xbgr8K/qajqbn2JFNxfEuHZd2e9acvaO+XcazNzSGs4F0iwjwyi81Kb4Ab1sOa6LHLVHiD3ucAldfpBxDBYSnlrN62q9stw7e8WkEBz9mNN7u5WBNl5ZmNoBMlp3M9u7rEzEC4mPtDuqV9Vznmo85nvLnOd9o5S2bCNgLWt3jEtxnRHla/9k1QH4ptSo18ZQ+A5pPdMwW5rWFrxp7IxVLO93S2ZGoJOY2mwIvGm8iwN7h/AqmLfkpFgdlzjO7LmAAbLbnNBF4nzdqouL4N9E5HOGaQ5pbFRjjFiCDJEtOkHwuFrE1wpL0X4f8ASYvIw1UycpcxxcHaf+2TvaSDyHkt0vnThXEXtqteww5jszRJ7Ja0Nk6y3MNLd4ayV9BcMxgrUqdVvdqMa8eAcAYPusdkc3C2KzTdKJQsaQTyUk3+vFZrCUbjeFIoSO0gQCdzEyfMgYhJIJ0BJ4SaU6BICpHIYQORZEUkig8w+MWMh+Fp7dt7u9aYa0mLCweL87RqPK+J04kx3hANhLo2POMp1IMkibzuPi3VzY4X/dta0aC5aH6kgjvbehBF8PxR3ZMa68jE6RY6g7GMoE2C6I4xU+01GqDTmSXEAX1IB3P/AHfYQ1T4Rwm++URGsuJiIObTu9qfsO1HM4S8ZSNzIA13knwH56HVsxqwSNiPeMxNtxGuo0mBrEZJmHTD2uy7yW/zSQCOTsxkx/ERp2O6XxDWtmHteILswBAJcBPfE2cckkmS2A42aKtJ3ZAPNlzyAtJJgiJibEaBwsDr1JAiC62uxmJPaBBjm4GN8vZN7VoWIrb8iZ11zPNzJvEamfPVQ1axFORsIG5OhA9yPqQa+IqTUgySMwiD4GxyiLvNgB4gHWHG2pi1nED53PyHicqznLlaIWuHnWPsnXlEaE2Gp0H+6F7t8N8Tn4bhj9lrmag9x7miSALwBsvBcA61+XOPlF+UhtiSZsvXfg/jicM+kSSWEPEzMPGkHSMuml91GfOJHb0QpoSa6U6yWOhhPKSCOLpi1SoXIIykihJARSKSAC6CZMUmpigQTkpBJB4Z09qdZisS4bVco7ovTAZqRzaRvpvEHFYmrNvDQW25DSwBu0G3Nq1HGqhc+oYu973eN3ZjAgTbXyvs5ZKhhS/EMpCe09rLC7e0JMQCCBfQaXGq6M+IUxScHpOZma5pa5ri0g2ILJBEeBmeU63gz9QHVLm0eG0wb256yBzb3k9bGCviKtcj99VfUIENgPcXQLbB2sEEz/UDfhwK7gMzgyGiYuSJElthrAjewzELOO4haerXKI0dEAGQQRu0k3zAictzLZ3L4BU2JqTo1rOyGQwZbgNAOUQczsuYgASSSGEdtVaNI5myZmDaRYNMluW8TN7wdSxSV6Iy6m5jz7WndINxexE7TdbKKGLw4a4EfxT6wI/PnbQNGtTF4ZxOVsnrO40f6kgNA84i2pAvsL4ZmqUxsXEGNRqdZcAbXkmNzsLeD4JVxWIbhqF+0cr3HKabWGesJaYNtheS1YZTFzDSI4twcPiCBlGvLkdLiwtyM/evUvhfXNPEhm1SkWRzLQHg/I+45ry3DUHCoWPBa5jy1zTq14OVwJg3BnQFbjotxAMxVCpNusEmbZScrrydA525uTJmY0x5xlWe3udM3UpKABESsFiSKSSBEppSTIGSQwnQSFBCkakQgQSKSRQNKTikgeEHz3ihoeZkQJMOzQIAuL/ZPhl0XT+FOED+KS5oPV0alRunZfmY0Gxg2e4Da8wFyK1SZEXENjW/Iag/PyMEjR/CN7/1jUEdl2HeZvMirSiZJ2O5OmtlvsVxVel/B2HiGIDoBLgQKYAbBa0t7OWC7ST5+ar4fgWYBlN4c6DlJAYWANLi12YkFsA+lrmCOpxtzamLrvkR1rhmLXDQxqBpb2AU76DSwh0unTslzdvErinbljPEuiMImOWWrcMeWy17b37JfzBnuEzrBPaEwS7ab9XG5dVA1JaASSDsSWjSImecQr9d1MU5DacRqGtJ8riJXar41jwwPYLNEZrwIJMzAG6T/JzTGnFyMT0aIaWGowGBnIIIcCAQwQIaz+WBoBzmz0AwBw+NYW5amZppkNtDTBLgS6LBsxeYMC66j8K0tblLBDf9ORE6TEaKDo+GMxlFzXsIzlu4PbY5oEQBqQqY7spnlOWuIhl+n+B6rimImO2RVF577ASI1kODvQDTVUD3TfwG+gAm/hlGoi3cHZdpPiw2mccC0jMKLG1QLkHM4tzbSWllj/LY2WcoOtI178zmO+5mIJdEg6m9r+jh05JfQPB8Z19CjVn95Ta47XLQSIPiVdXJ6P0uqw2HYRdtJgP9WQT85XT6xc8rJAkgp1JTtqSUSdM4p5QlQHSTFJSJJTgoXFIICSQkp0DIXWToXoPn/pEzqcTXpmwbVfAEWaSIkToRe8WN5HZOk+GWOLH4uo2CGYeS4/wupudlaRqCe1MxOUWEQG+KmCYMWHkn9rTa4gGO00ltjoCWs+W8EHj8D4iKGHxdNovXpsExH7smwuRBa8m32gRqtc5nwtGPdDwGKeSXhrZJkmwJm91f/SPtZhO8W+SocE7oMxHMH75XSe7Nu1efLrhzMZhS0EshzSLgQ4Hzad12G8QzUQzq2lwaB+7N3R2tLHe65+JwRyFzspABvJB99108UwBnYbVLrES45J83G3tvZUlaDUKlRlJk5A0ACXC58IFyfBDi67y0EMa0NcDJbkNjMwbj5KHC1nsdLqQE7l2Y+hdp6JukFcupSCAPe/ukdk9IPijwgU8d1oBy4lsmNn0w1rrnQZA33dMixpdBOFnEYtlJw/Z0/wBo+dwyG5biLuyA2B11ygrsdJ/0nGfo76dIuZTos7XZdme9jXPIYXDQgC+uUjTXp/CxhFXEZmlpa1gIcIIkvtfnHqQTqbelGUePbimJt6I8KSm2yAqUaLNKu5qloIXIqJQSoJhEVFUCgG5ySEtSUoTFIFMEgESIppToQgQQvThC8oMj0y6MsxFWlWe4gNHVlotnEl7TnFxBmw1tpCip8GwtOi4dTTaw9gkNbPa7I7UTN1pONMc6g7J3mw4RfQybb2lYU4x5p1WF+Zzcr2iNRTe19hzyg+xWWyZb6YimcwLOrc+mTJpuLCRocpiR4HX1Vitim0xmygqlxFw/SqpDgWvyvDmOJHaY06t87hc/iVN4gue6P/IFvPTVYS0XeNVi9jXDugzH19WXQ4NxN2bqC52VwJvqIFoudT5LPVHPq9VQpwTUdlEmO04ta2+wkqjhcU8VxNnMLg4cnMlp+YSrhF8vQf0IfxGQOcH60XI426RkbFyG7auMDRc9nEq1Y2cGN3IaXEosXWyZSS+qGOa4gnKXQZgW7PzVcY5WmXovCK3VBwcAym2GMM2IDR9xkX5Ls8GAcHPbBBNiN7A6+qwuAxzqtNmHDM9Ukl7WdsMzuJLXPFm28V6Jw3DdVSayB2ReNJNzHhJXVj2xznhbKkGiiBRBxV2JqiKjuhqJ6O6CRRPN1MoamqB5skgASUizKYFC/wAEDGwZuiExTBCUgUShDzOqRqGyINGqCo1EJQVjem3DafW0qrRkq9ol7SWmABE7G55LXMKzHTJ0vot55j6SD+Cz2ektNftDzfFYPK9zgBclxDQW6mTEaeSq8QxINKGtkgzJuQDqF0uM1gHkLh16liW2G/iuaHQ63w/4f1+NpuA7NA9aSdoBDfXNl9ij+IHCOox5qAfs8Q01LGO3IFUTFiSQ7+9aT4S8PyUKtY2614a2fs05uPNz3D+1dP4j4HrMIXgdqi4PE/ZJDXD2IP8AauiMfgwnL5sBhMUMohrmt8II+V/kpKlPMIG/OVVoVBpEHcAmPddDBOk8j9clzy3eg9A6WSgWjQOB/wBoH/1WrcLLL9D6n7xv9DvvWoK6dfrDn2e0mYkga7VO0ytFDuCKmmcmZqgkQORSgegYlMlKSCZMQgL4TB10QkATAQko6dWZQNnSc+ED3IHVPNBKx0rN9K2ftqX9Lvvb+a0DDf0XD6VvHYO4DvY5fyKz2+ktNfs8x4lUJquiNYg6Lm4iS4NEkmwGuugVjFVRc5oMm2u6sdCqBrY6gI7LX5zO2QF4n1aFhEN5mnrnBuHjD4ejRt+zYAfF0S4+rifdT4vCitTqUyLVGOYf7mkfipa7uUesfJOx19D57LrcjwnDOIJa4XBIPMEGCDzCvYZ0OBEEDWb/AEVF0lpilja7Tp1jj6OOcf8AJHh6Zd2iBlGl7efmuSYdUS9D6Kn/ANQ6NDRE+eYLZgrHdC6RL6j9urptH9XazD2DT6rXtK31R8WOz2JOIUbkwctGaV+iBrknOUZNkFiUio6RsERKAHJIXPSQG8ocyWayF0eqCRh1TMYBpugBuFKQgr1HXTHT/KZ4ukdEDU4n6ssV0oxNSrWdkIbSZ2S5xDQY71ztM3WzdpIXkfEeFOrS6rVe4fzGGjyaIAWO3qmuru3KoijUMmoNdNFs/hi2m6vWcy4pMDNN3uJJnn+zWBxdGk2W0SHO3ee63yPP7l638O8GyngqbmRNQl7iOcloHoGx781XXHyX2T8WkxDQQgafqLKWobKJi6HO836ecGBxRdp1rQ4HnlAa4eMZQf7llRT6q/W08o2zA+19VuPinmDMM5uz6jZ8xTIH+0+yytLhlGsbhrXDUAW9FzZ8ZOnDmG76EYxpcQyox7XszWIkFsRLdQcpM+S2tM2Xk/AMBTp4qj1bWtIe05ol5vBE7NIt6r1Vmi01TxTPbHInFCEzlHSaBYW+5askzioXOsicgIQT4c9kJ6joChw+hvupSoSike6SaoUkQRqoiQue/HU5uYtN+XnombxKkTGYSdOR9UHTGoRPdoqLcU2YBHoQmq49rbb+M/IAE/JSLNUIWuUTsQDvFtDb7x4oBVF5MRYz9eKCyF5Dx+hJ6sk5WudaeRj8F6znEG/zXl/SaoP0oi0Eu/5G6x2/TbV9s8MGwC+g/h5r0/4fujB0xGXtPAA2l7jt5rzjE0TNt/wXpfQdo/RKd93+4qOH4KuvtbZ00myqg33J8OSnNdukieUifZA0Db81uwZ3p7hA/CA/6dRr/fsb/wBfyXm1CtDsy9T6an/0NX+3/wCRq8tZTGWQ4eW6x2dttfTU8GJ/TKJ1zFp9/ohek0n3I3XmnRmrmNE7sqNB8i7/AC73XpFMwSmrqUbe0roUWcCETkFRq2ZCzKN7k1WmdlJRZF3WHjZAqTiBCkzKCrjKYP7xk8pBPsLpUsbTcYa4EzHr6ogVT6+vVJC9iZSOLV4gyQXdWSBAJy2HglW4lSe3K8sg6QRIm0t2XnDeCUYggeQDfvlGzgTJlrI8S0BU5/Vqeg4XFUadmZY1Li8Z7nWVZHE2CwIf4ucJ5aXXnY6PsOw9mpx0fpxH3jT1BKXP6U37sUHkFzGGNDIMDyIXIxNLCOecjqTajDmaHOaQNyYmW+FoCy7+ANA/h+Y+Y/JC7gbbmQDEGC4fNLkpqKGKcLmrSySLzAEwc2gzaLL8fAdXuZguuDY9p0GeUQgbwGjM5yQLkEug30PmqNXBdWCZc4iQwOMAAucZcRJdGaIgTGyz2T001ws1XhrJdNzAha/CYeocJQa17WtLQTLss5u3tcjtLz6q95Dc7pLeQ+d4XUwvCKbqbCQJjeTF/vtf1Ua+07OmlwfR058zi0NF7Nknwy/w777BacPMDI5gA+0CCBHnBvuvPP1SwjY+ZJjyE2RN4UAIGQDcAAC49FrbOmt41Ve/DV2mrTcOqcYaWm4BOwmxGtl5wynDRHmurieENYxz8s5Wk9mxMjQSd5WYxuNd2WtmSATa8Ros8+V8OGo6NYmHEc7+oMhej1+KMEu6wBrZLrRaJ7xsNl47wvFmkQ+qMrDoSQJ5QJlaGngOtaXte6KkuiTBkmd1GHEynPmmrHGMJXN8SKjT/AKrANrkAzIt7q26vSNqcRzFQ89tYusKeAN8B6D5WUFThDNIdztNo3HJaWzp6Q8sdlu46/xESD6mY1T08PTaIjN4uOY32krzccMP26oPPPU5Rub2UL+DNi/WH0Jk66weamynp76rBYZBNvE+qr1ajCe0G2sIOUjT5iAvNv1DTJvn9ibeaf8AUFPYSN7kH3nVRf8Ap4vSm4uJ/aGJtmE/MG/skvMqnCQABDo87exdYpKfI8XcNUA96fIQhdVPmALSbz7XCpZD+Gvui6sx/wBXKlCQvvr9yJpPIc7pqdY2zOdAtu+B4NnVROcQTFx42lBK5x8Oe9kBqHwPv+aEPO4+UoKrjsJ+Vt9vkgnbWjRrf93/AOlR4jX/AJXE+ABFoJuSOYU1Npc4NaJk2E+5KnxfB3uBIDbCIzgkNnUkEAuvygaRua5RErYzMM71oNUMcHtzFoJOWwdcbnmPdaVjsrQ0aCw1WS4iQ2u2TJDwXQIntB1mwAAux+sJ5+yYxEJymZdQ1nDc+5+6UhiHzqVzxjvL1SHEOenLkeasq6eINR1J4Mw8FgJAiY00WewGIaJBc0ESCC4CCPVXP1lpOmk+Hl+SzOEZmfMiZJF4i86a6zoqTja2M00VR7XWzNLjYQ4GfAXXWoMc2m0SZiYkyJv+K5DaBAzNALmmbOJaZM903G3tuulTeCJiOY3k7qIxqU5ZWlzeJ9Sl1o8/dC1u8E+ARZI2InkQrqCNbwSNZw0J9z+fNKmyZvEXgyJ8pEIIHL2ufuQSOxT+c+f+VK3iDwNj5wqu9knC1oPj+F7az7pUFrDuJu+y0z6fckqb2u5j3TKPGE2Z3l7EJNuDrz8fNJtcctuSLrGn/I3V1TkDYoXOHNEC3S1kQE8vuQA2OY9UUDnM6aosk67fgmbTGyCBnFRh3FzmvdLcrSwTE6z8lyqnSGm+QG1Gkmf3RJPjZdshO0eAUUW4FDAFzs0OFol+p3kx3ddF0KWEA2XRYeeqIDUx7xGvkVNFqX6P4fek7CA/9K4I10+h+aKLWPjuAT+YQUH8PHO5XLrcOAOcsdYHSMwJtOtxutE2pBm0jyP3i6Yn89o9AEoZunxChTu6o1x3DmOB+eivYbiFOoZpZjpI7oA8HQZvsumaLSbgabge/in6sRYD5fWyik2gp1TuPwU5xBFgTBvA0keGiYun6Gv4IOdvTRTUIsYr89vH8kba+9x5cvSFDnG4Bn/N/NAR9bJQmc8eyQrQCLeZaJHkfzlV58vrdATCUCxNZwjK0uPmB+SZRvqQd0lFJsRRxr4GPSySSlCQ6pnHX63CSSIGDb68kTRqkkpDhxH14oXVTa/1CSSCYGxO4CVDvN/u+5MkgmcLDxVWo8/XkkkgMjwGimAsPMp0kEVJozO8FI0J0lCRNYLW5/XzV0Uhy+pKSSrKxMYCBIB9ByTUsKwiS0TJ28kklVIa+CYMsN+9VamFZOnzPNJJTCJcyswZfJJJJW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2" name="TextBox 21"/>
          <p:cNvSpPr txBox="1"/>
          <p:nvPr/>
        </p:nvSpPr>
        <p:spPr>
          <a:xfrm>
            <a:off x="7279480" y="2359443"/>
            <a:ext cx="158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Jacob</a:t>
            </a:r>
            <a:endParaRPr lang="hu-HU" sz="24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AutoShape 2" descr="data:image/jpeg;base64,/9j/4AAQSkZJRgABAQAAAQABAAD/2wCEAAkGBxQTEhUUExQVFhUUFxwVGBcXFxcVFxcXGBcXFxgWGBcYHCggGBolHBQXIjEhJSkrLi4uFx8zODMsNygtLisBCgoKDg0OGRAQFywcICQsLCwsLCwsLCwsLCwsLCwsLCwsLCwsLCwsLCwsLCwsLCwsLCwsLCwsLCwsLCwsLCwsLP/AABEIARMAtwMBIgACEQEDEQH/xAAcAAABBQEBAQAAAAAAAAAAAAACAAEDBAYFBwj/xABBEAABAwIEAggDBAkEAQUAAAABAAIRAyEEEjFBBVEGEyIyYXGBkQeh8FKxwdEUFSMzQmJyguFTorLxkiRDs8LS/8QAGQEBAAMBAQAAAAAAAAAAAAAAAAECAwQF/8QAIhEBAAICAgIDAAMAAAAAAAAAAAERAgMhMRIyIkFRBBNh/9oADAMBAAIRAxEAPwD0Wnwxg0b+FkquCAuAL2uJV4C6VVnmrs3Jfw4EjuBvlJP4AKVnD2gAQDG0K71MeKZ5gcohSKuH4UJzaDkN/NX24cckdAyp8igZ7jXBm1HNJAgHy/7TUuENFPIG/JaCtTBTCmISylanghuB7Iv0RvJWmp0scnEcKaXgwPGynbgWBsARKuOCWVBz24IAQip4JuYkC/1srjkhqgqYzAtcNPFVTw8GLD1C6zgowgr08GIiB6BAMEwDQc9Fca5E9tlIqsoNjQKA0Gt1CtNMJVGIK3VNjTbkqdbDMnTkuixkqGpTEohRqt0gAW5J1Li2yNAkg6RJScN0TdEbWyLqEooJFkTGKRkaJMbBI9R5ICosANlMo2FSFQkxQwiKcBA0IXI1y+kfGKeEw9TEVO6wWG7nEw1o8SSApHQ8U4giRcc1878a6fYvEuN4bMhoEx6afJLhPT3GYZwJu3cEFs+uh9QUuP1NS+h0ssrj9EekVPH4ZtanYg5XsOrHiCQfQgjwK6ztd7IgZQAKQJigjhO0onJBqCJ4QC+qme1A0IhGx4mIUVWndSuZeUcAqRUqU5GgTqyRZJA5CJuieEzzaygBSsJupdU8WTsagJoRkJgESJCnAShEgGFkviVwI4zDUqQcWxXa4x9kMqAz/wCQ9YWvXL47RJFNzYlroM8nAj/kG/NRPSce3mbqmEwThRbRcdszYJLtO1edTqeag4visK6p1L6VRrjuQA0SJvmK0/FcTTY9rnU8xYC7awBvEkCZ8VDh+LUqr85oRfK1zw05iNxeY2uBp4rCop08ul8NujowbK+UyKtRrhyADYgff6hbArldH2k5nEAAhoAG3eOnk5q6zgtsenPl2AJFEmCsqYJ0iEggRChB7UWU6hI7SBnFDSG6lqBMGogLgknLkkD7oXBSh10UIIwE9Mz+KdKmy5PNBI1OkAlChJFOEiEykOmfofJcTpB0pw+EB614zATkbBd67D1IWB4j8R6lWrSa1vVUi4ZgDmcdTDn6Btrxy1IMK3jNWi+XT6TcEdXfnzk0w2zMxYJ+04tIJXC4ZwKsyrTc1wyNdJGZz2lpIBjNJB/JaHi+JcGOLP4hpt7LmcBNQ9+zR7QPw/Jc0y6aeo4enlY0cgE7mzuvKuFfE2uHAVGNqUxMkNLKmW8GxyzYDu77LecJ6VYbECGPhxtkf2HTyGzvQldPhMQ5rdsNTQmYkSqpO5oIg3CBoAEBSNSKAfJQOmZUjmqMNlATnyiCBqIuQA7VJOSnQGxEQmARSgRKZrkkLigkBRSgTwgdeYdLunD3mpTwzsrGEtL2kB7omXAkjKyWkAjXneFrOnXFuowroMPqnqmxrLgS4jeQ0O001XhVXF5WnQTLTF2gSYc0wRE5RM3iLBbasY7lTKfpPWq59+8C4nmC8CZ8zqQBaNVWIzXPJx25EWDh/Mr3DMKazgwOYw1DAL3ZGF0ky50nWIElx0t9i5xbgr8K/qajqbn2JFNxfEuHZd2e9acvaO+XcazNzSGs4F0iwjwyi81Kb4Ab1sOa6LHLVHiD3ucAldfpBxDBYSnlrN62q9stw7e8WkEBz9mNN7u5WBNl5ZmNoBMlp3M9u7rEzEC4mPtDuqV9Vznmo85nvLnOd9o5S2bCNgLWt3jEtxnRHla/9k1QH4ptSo18ZQ+A5pPdMwW5rWFrxp7IxVLO93S2ZGoJOY2mwIvGm8iwN7h/AqmLfkpFgdlzjO7LmAAbLbnNBF4nzdqouL4N9E5HOGaQ5pbFRjjFiCDJEtOkHwuFrE1wpL0X4f8ASYvIw1UycpcxxcHaf+2TvaSDyHkt0vnThXEXtqteww5jszRJ7Ja0Nk6y3MNLd4ayV9BcMxgrUqdVvdqMa8eAcAYPusdkc3C2KzTdKJQsaQTyUk3+vFZrCUbjeFIoSO0gQCdzEyfMgYhJIJ0BJ4SaU6BICpHIYQORZEUkig8w+MWMh+Fp7dt7u9aYa0mLCweL87RqPK+J04kx3hANhLo2POMp1IMkibzuPi3VzY4X/dta0aC5aH6kgjvbehBF8PxR3ZMa68jE6RY6g7GMoE2C6I4xU+01GqDTmSXEAX1IB3P/AHfYQ1T4Rwm++URGsuJiIObTu9qfsO1HM4S8ZSNzIA13knwH56HVsxqwSNiPeMxNtxGuo0mBrEZJmHTD2uy7yW/zSQCOTsxkx/ERp2O6XxDWtmHteILswBAJcBPfE2cckkmS2A42aKtJ3ZAPNlzyAtJJgiJibEaBwsDr1JAiC62uxmJPaBBjm4GN8vZN7VoWIrb8iZ11zPNzJvEamfPVQ1axFORsIG5OhA9yPqQa+IqTUgySMwiD4GxyiLvNgB4gHWHG2pi1nED53PyHicqznLlaIWuHnWPsnXlEaE2Gp0H+6F7t8N8Tn4bhj9lrmag9x7miSALwBsvBcA61+XOPlF+UhtiSZsvXfg/jicM+kSSWEPEzMPGkHSMuml91GfOJHb0QpoSa6U6yWOhhPKSCOLpi1SoXIIykihJARSKSAC6CZMUmpigQTkpBJB4Z09qdZisS4bVco7ovTAZqRzaRvpvEHFYmrNvDQW25DSwBu0G3Nq1HGqhc+oYu973eN3ZjAgTbXyvs5ZKhhS/EMpCe09rLC7e0JMQCCBfQaXGq6M+IUxScHpOZma5pa5ri0g2ILJBEeBmeU63gz9QHVLm0eG0wb256yBzb3k9bGCviKtcj99VfUIENgPcXQLbB2sEEz/UDfhwK7gMzgyGiYuSJElthrAjewzELOO4haerXKI0dEAGQQRu0k3zAictzLZ3L4BU2JqTo1rOyGQwZbgNAOUQczsuYgASSSGEdtVaNI5myZmDaRYNMluW8TN7wdSxSV6Iy6m5jz7WndINxexE7TdbKKGLw4a4EfxT6wI/PnbQNGtTF4ZxOVsnrO40f6kgNA84i2pAvsL4ZmqUxsXEGNRqdZcAbXkmNzsLeD4JVxWIbhqF+0cr3HKabWGesJaYNtheS1YZTFzDSI4twcPiCBlGvLkdLiwtyM/evUvhfXNPEhm1SkWRzLQHg/I+45ry3DUHCoWPBa5jy1zTq14OVwJg3BnQFbjotxAMxVCpNusEmbZScrrydA525uTJmY0x5xlWe3udM3UpKABESsFiSKSSBEppSTIGSQwnQSFBCkakQgQSKSRQNKTikgeEHz3ihoeZkQJMOzQIAuL/ZPhl0XT+FOED+KS5oPV0alRunZfmY0Gxg2e4Da8wFyK1SZEXENjW/Iag/PyMEjR/CN7/1jUEdl2HeZvMirSiZJ2O5OmtlvsVxVel/B2HiGIDoBLgQKYAbBa0t7OWC7ST5+ar4fgWYBlN4c6DlJAYWANLi12YkFsA+lrmCOpxtzamLrvkR1rhmLXDQxqBpb2AU76DSwh0unTslzdvErinbljPEuiMImOWWrcMeWy17b37JfzBnuEzrBPaEwS7ab9XG5dVA1JaASSDsSWjSImecQr9d1MU5DacRqGtJ8riJXar41jwwPYLNEZrwIJMzAG6T/JzTGnFyMT0aIaWGowGBnIIIcCAQwQIaz+WBoBzmz0AwBw+NYW5amZppkNtDTBLgS6LBsxeYMC66j8K0tblLBDf9ORE6TEaKDo+GMxlFzXsIzlu4PbY5oEQBqQqY7spnlOWuIhl+n+B6rimImO2RVF577ASI1kODvQDTVUD3TfwG+gAm/hlGoi3cHZdpPiw2mccC0jMKLG1QLkHM4tzbSWllj/LY2WcoOtI178zmO+5mIJdEg6m9r+jh05JfQPB8Z19CjVn95Ta47XLQSIPiVdXJ6P0uqw2HYRdtJgP9WQT85XT6xc8rJAkgp1JTtqSUSdM4p5QlQHSTFJSJJTgoXFIICSQkp0DIXWToXoPn/pEzqcTXpmwbVfAEWaSIkToRe8WN5HZOk+GWOLH4uo2CGYeS4/wupudlaRqCe1MxOUWEQG+KmCYMWHkn9rTa4gGO00ltjoCWs+W8EHj8D4iKGHxdNovXpsExH7smwuRBa8m32gRqtc5nwtGPdDwGKeSXhrZJkmwJm91f/SPtZhO8W+SocE7oMxHMH75XSe7Nu1efLrhzMZhS0EshzSLgQ4Hzad12G8QzUQzq2lwaB+7N3R2tLHe65+JwRyFzspABvJB99108UwBnYbVLrES45J83G3tvZUlaDUKlRlJk5A0ACXC58IFyfBDi67y0EMa0NcDJbkNjMwbj5KHC1nsdLqQE7l2Y+hdp6JukFcupSCAPe/ukdk9IPijwgU8d1oBy4lsmNn0w1rrnQZA33dMixpdBOFnEYtlJw/Z0/wBo+dwyG5biLuyA2B11ygrsdJ/0nGfo76dIuZTos7XZdme9jXPIYXDQgC+uUjTXp/CxhFXEZmlpa1gIcIIkvtfnHqQTqbelGUePbimJt6I8KSm2yAqUaLNKu5qloIXIqJQSoJhEVFUCgG5ySEtSUoTFIFMEgESIppToQgQQvThC8oMj0y6MsxFWlWe4gNHVlotnEl7TnFxBmw1tpCip8GwtOi4dTTaw9gkNbPa7I7UTN1pONMc6g7J3mw4RfQybb2lYU4x5p1WF+Zzcr2iNRTe19hzyg+xWWyZb6YimcwLOrc+mTJpuLCRocpiR4HX1Vitim0xmygqlxFw/SqpDgWvyvDmOJHaY06t87hc/iVN4gue6P/IFvPTVYS0XeNVi9jXDugzH19WXQ4NxN2bqC52VwJvqIFoudT5LPVHPq9VQpwTUdlEmO04ta2+wkqjhcU8VxNnMLg4cnMlp+YSrhF8vQf0IfxGQOcH60XI426RkbFyG7auMDRc9nEq1Y2cGN3IaXEosXWyZSS+qGOa4gnKXQZgW7PzVcY5WmXovCK3VBwcAym2GMM2IDR9xkX5Ls8GAcHPbBBNiN7A6+qwuAxzqtNmHDM9Ukl7WdsMzuJLXPFm28V6Jw3DdVSayB2ReNJNzHhJXVj2xznhbKkGiiBRBxV2JqiKjuhqJ6O6CRRPN1MoamqB5skgASUizKYFC/wAEDGwZuiExTBCUgUShDzOqRqGyINGqCo1EJQVjem3DafW0qrRkq9ol7SWmABE7G55LXMKzHTJ0vot55j6SD+Cz2ektNftDzfFYPK9zgBclxDQW6mTEaeSq8QxINKGtkgzJuQDqF0uM1gHkLh16liW2G/iuaHQ63w/4f1+NpuA7NA9aSdoBDfXNl9ij+IHCOox5qAfs8Q01LGO3IFUTFiSQ7+9aT4S8PyUKtY2614a2fs05uPNz3D+1dP4j4HrMIXgdqi4PE/ZJDXD2IP8AauiMfgwnL5sBhMUMohrmt8II+V/kpKlPMIG/OVVoVBpEHcAmPddDBOk8j9clzy3eg9A6WSgWjQOB/wBoH/1WrcLLL9D6n7xv9DvvWoK6dfrDn2e0mYkga7VO0ytFDuCKmmcmZqgkQORSgegYlMlKSCZMQgL4TB10QkATAQko6dWZQNnSc+ED3IHVPNBKx0rN9K2ftqX9Lvvb+a0DDf0XD6VvHYO4DvY5fyKz2+ktNfs8x4lUJquiNYg6Lm4iS4NEkmwGuugVjFVRc5oMm2u6sdCqBrY6gI7LX5zO2QF4n1aFhEN5mnrnBuHjD4ejRt+zYAfF0S4+rifdT4vCitTqUyLVGOYf7mkfipa7uUesfJOx19D57LrcjwnDOIJa4XBIPMEGCDzCvYZ0OBEEDWb/AEVF0lpilja7Tp1jj6OOcf8AJHh6Zd2iBlGl7efmuSYdUS9D6Kn/ANQ6NDRE+eYLZgrHdC6RL6j9urptH9XazD2DT6rXtK31R8WOz2JOIUbkwctGaV+iBrknOUZNkFiUio6RsERKAHJIXPSQG8ocyWayF0eqCRh1TMYBpugBuFKQgr1HXTHT/KZ4ukdEDU4n6ssV0oxNSrWdkIbSZ2S5xDQY71ztM3WzdpIXkfEeFOrS6rVe4fzGGjyaIAWO3qmuru3KoijUMmoNdNFs/hi2m6vWcy4pMDNN3uJJnn+zWBxdGk2W0SHO3ee63yPP7l638O8GyngqbmRNQl7iOcloHoGx781XXHyX2T8WkxDQQgafqLKWobKJi6HO836ecGBxRdp1rQ4HnlAa4eMZQf7llRT6q/W08o2zA+19VuPinmDMM5uz6jZ8xTIH+0+yytLhlGsbhrXDUAW9FzZ8ZOnDmG76EYxpcQyox7XszWIkFsRLdQcpM+S2tM2Xk/AMBTp4qj1bWtIe05ol5vBE7NIt6r1Vmi01TxTPbHInFCEzlHSaBYW+5askzioXOsicgIQT4c9kJ6joChw+hvupSoSike6SaoUkQRqoiQue/HU5uYtN+XnombxKkTGYSdOR9UHTGoRPdoqLcU2YBHoQmq49rbb+M/IAE/JSLNUIWuUTsQDvFtDb7x4oBVF5MRYz9eKCyF5Dx+hJ6sk5WudaeRj8F6znEG/zXl/SaoP0oi0Eu/5G6x2/TbV9s8MGwC+g/h5r0/4fujB0xGXtPAA2l7jt5rzjE0TNt/wXpfQdo/RKd93+4qOH4KuvtbZ00myqg33J8OSnNdukieUifZA0Db81uwZ3p7hA/CA/6dRr/fsb/wBfyXm1CtDsy9T6an/0NX+3/wCRq8tZTGWQ4eW6x2dttfTU8GJ/TKJ1zFp9/ohek0n3I3XmnRmrmNE7sqNB8i7/AC73XpFMwSmrqUbe0roUWcCETkFRq2ZCzKN7k1WmdlJRZF3WHjZAqTiBCkzKCrjKYP7xk8pBPsLpUsbTcYa4EzHr6ogVT6+vVJC9iZSOLV4gyQXdWSBAJy2HglW4lSe3K8sg6QRIm0t2XnDeCUYggeQDfvlGzgTJlrI8S0BU5/Vqeg4XFUadmZY1Li8Z7nWVZHE2CwIf4ucJ5aXXnY6PsOw9mpx0fpxH3jT1BKXP6U37sUHkFzGGNDIMDyIXIxNLCOecjqTajDmaHOaQNyYmW+FoCy7+ANA/h+Y+Y/JC7gbbmQDEGC4fNLkpqKGKcLmrSySLzAEwc2gzaLL8fAdXuZguuDY9p0GeUQgbwGjM5yQLkEug30PmqNXBdWCZc4iQwOMAAucZcRJdGaIgTGyz2T001ws1XhrJdNzAha/CYeocJQa17WtLQTLss5u3tcjtLz6q95Dc7pLeQ+d4XUwvCKbqbCQJjeTF/vtf1Ua+07OmlwfR058zi0NF7Nknwy/w777BacPMDI5gA+0CCBHnBvuvPP1SwjY+ZJjyE2RN4UAIGQDcAAC49FrbOmt41Ve/DV2mrTcOqcYaWm4BOwmxGtl5wynDRHmurieENYxz8s5Wk9mxMjQSd5WYxuNd2WtmSATa8Ros8+V8OGo6NYmHEc7+oMhej1+KMEu6wBrZLrRaJ7xsNl47wvFmkQ+qMrDoSQJ5QJlaGngOtaXte6KkuiTBkmd1GHEynPmmrHGMJXN8SKjT/AKrANrkAzIt7q26vSNqcRzFQ89tYusKeAN8B6D5WUFThDNIdztNo3HJaWzp6Q8sdlu46/xESD6mY1T08PTaIjN4uOY32krzccMP26oPPPU5Rub2UL+DNi/WH0Jk66weamynp76rBYZBNvE+qr1ajCe0G2sIOUjT5iAvNv1DTJvn9ibeaf8AUFPYSN7kH3nVRf8Ap4vSm4uJ/aGJtmE/MG/skvMqnCQABDo87exdYpKfI8XcNUA96fIQhdVPmALSbz7XCpZD+Gvui6sx/wBXKlCQvvr9yJpPIc7pqdY2zOdAtu+B4NnVROcQTFx42lBK5x8Oe9kBqHwPv+aEPO4+UoKrjsJ+Vt9vkgnbWjRrf93/AOlR4jX/AJXE+ABFoJuSOYU1Npc4NaJk2E+5KnxfB3uBIDbCIzgkNnUkEAuvygaRua5RErYzMM71oNUMcHtzFoJOWwdcbnmPdaVjsrQ0aCw1WS4iQ2u2TJDwXQIntB1mwAAux+sJ5+yYxEJymZdQ1nDc+5+6UhiHzqVzxjvL1SHEOenLkeasq6eINR1J4Mw8FgJAiY00WewGIaJBc0ESCC4CCPVXP1lpOmk+Hl+SzOEZmfMiZJF4i86a6zoqTja2M00VR7XWzNLjYQ4GfAXXWoMc2m0SZiYkyJv+K5DaBAzNALmmbOJaZM903G3tuulTeCJiOY3k7qIxqU5ZWlzeJ9Sl1o8/dC1u8E+ARZI2InkQrqCNbwSNZw0J9z+fNKmyZvEXgyJ8pEIIHL2ufuQSOxT+c+f+VK3iDwNj5wqu9knC1oPj+F7az7pUFrDuJu+y0z6fckqb2u5j3TKPGE2Z3l7EJNuDrz8fNJtcctuSLrGn/I3V1TkDYoXOHNEC3S1kQE8vuQA2OY9UUDnM6aosk67fgmbTGyCBnFRh3FzmvdLcrSwTE6z8lyqnSGm+QG1Gkmf3RJPjZdshO0eAUUW4FDAFzs0OFol+p3kx3ddF0KWEA2XRYeeqIDUx7xGvkVNFqX6P4fek7CA/9K4I10+h+aKLWPjuAT+YQUH8PHO5XLrcOAOcsdYHSMwJtOtxutE2pBm0jyP3i6Yn89o9AEoZunxChTu6o1x3DmOB+eivYbiFOoZpZjpI7oA8HQZvsumaLSbgabge/in6sRYD5fWyik2gp1TuPwU5xBFgTBvA0keGiYun6Gv4IOdvTRTUIsYr89vH8kba+9x5cvSFDnG4Bn/N/NAR9bJQmc8eyQrQCLeZaJHkfzlV58vrdATCUCxNZwjK0uPmB+SZRvqQd0lFJsRRxr4GPSySSlCQ6pnHX63CSSIGDb68kTRqkkpDhxH14oXVTa/1CSSCYGxO4CVDvN/u+5MkgmcLDxVWo8/XkkkgMjwGimAsPMp0kEVJozO8FI0J0lCRNYLW5/XzV0Uhy+pKSSrKxMYCBIB9ByTUsKwiS0TJ28kklVIa+CYMsN+9VamFZOnzPNJJTCJcyswZfJJJJWQ//9k="/>
          <p:cNvSpPr>
            <a:spLocks noChangeAspect="1" noChangeArrowheads="1"/>
          </p:cNvSpPr>
          <p:nvPr/>
        </p:nvSpPr>
        <p:spPr bwMode="auto">
          <a:xfrm>
            <a:off x="1479550" y="-34451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9294019" y="2390254"/>
            <a:ext cx="158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Maila</a:t>
            </a:r>
            <a:endParaRPr lang="hu-HU" sz="24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AutoShape 2" descr="data:image/jpeg;base64,/9j/4AAQSkZJRgABAQAAAQABAAD/2wCEAAkGBxQTEhUUExQVFhUUFxwVGBcXFxcVFxcXGBcXFxgWGBcYHCggGBolHBQXIjEhJSkrLi4uFx8zODMsNygtLisBCgoKDg0OGRAQFywcICQsLCwsLCwsLCwsLCwsLCwsLCwsLCwsLCwsLCwsLCwsLCwsLCwsLCwsLCwsLCwsLCwsLP/AABEIARMAtwMBIgACEQEDEQH/xAAcAAABBQEBAQAAAAAAAAAAAAACAAEDBAYFBwj/xABBEAABAwIEAggDBAkEAQUAAAABAAIRAyEEEjFBBVEGEyIyYXGBkQeh8FKxwdEUFSMzQmJyguFTorLxkiRDs8LS/8QAGQEBAAMBAQAAAAAAAAAAAAAAAAECAwQF/8QAIhEBAAICAgIDAAMAAAAAAAAAAAERAgMhMRIyIkFRBBNh/9oADAMBAAIRAxEAPwD0Wnwxg0b+FkquCAuAL2uJV4C6VVnmrs3Jfw4EjuBvlJP4AKVnD2gAQDG0K71MeKZ5gcohSKuH4UJzaDkN/NX24cckdAyp8igZ7jXBm1HNJAgHy/7TUuENFPIG/JaCtTBTCmISylanghuB7Iv0RvJWmp0scnEcKaXgwPGynbgWBsARKuOCWVBz24IAQip4JuYkC/1srjkhqgqYzAtcNPFVTw8GLD1C6zgowgr08GIiB6BAMEwDQc9Fca5E9tlIqsoNjQKA0Gt1CtNMJVGIK3VNjTbkqdbDMnTkuixkqGpTEohRqt0gAW5J1Li2yNAkg6RJScN0TdEbWyLqEooJFkTGKRkaJMbBI9R5ICosANlMo2FSFQkxQwiKcBA0IXI1y+kfGKeEw9TEVO6wWG7nEw1o8SSApHQ8U4giRcc1878a6fYvEuN4bMhoEx6afJLhPT3GYZwJu3cEFs+uh9QUuP1NS+h0ssrj9EekVPH4ZtanYg5XsOrHiCQfQgjwK6ztd7IgZQAKQJigjhO0onJBqCJ4QC+qme1A0IhGx4mIUVWndSuZeUcAqRUqU5GgTqyRZJA5CJuieEzzaygBSsJupdU8WTsagJoRkJgESJCnAShEgGFkviVwI4zDUqQcWxXa4x9kMqAz/wCQ9YWvXL47RJFNzYlroM8nAj/kG/NRPSce3mbqmEwThRbRcdszYJLtO1edTqeag4visK6p1L6VRrjuQA0SJvmK0/FcTTY9rnU8xYC7awBvEkCZ8VDh+LUqr85oRfK1zw05iNxeY2uBp4rCop08ul8NujowbK+UyKtRrhyADYgff6hbArldH2k5nEAAhoAG3eOnk5q6zgtsenPl2AJFEmCsqYJ0iEggRChB7UWU6hI7SBnFDSG6lqBMGogLgknLkkD7oXBSh10UIIwE9Mz+KdKmy5PNBI1OkAlChJFOEiEykOmfofJcTpB0pw+EB614zATkbBd67D1IWB4j8R6lWrSa1vVUi4ZgDmcdTDn6Btrxy1IMK3jNWi+XT6TcEdXfnzk0w2zMxYJ+04tIJXC4ZwKsyrTc1wyNdJGZz2lpIBjNJB/JaHi+JcGOLP4hpt7LmcBNQ9+zR7QPw/Jc0y6aeo4enlY0cgE7mzuvKuFfE2uHAVGNqUxMkNLKmW8GxyzYDu77LecJ6VYbECGPhxtkf2HTyGzvQldPhMQ5rdsNTQmYkSqpO5oIg3CBoAEBSNSKAfJQOmZUjmqMNlATnyiCBqIuQA7VJOSnQGxEQmARSgRKZrkkLigkBRSgTwgdeYdLunD3mpTwzsrGEtL2kB7omXAkjKyWkAjXneFrOnXFuowroMPqnqmxrLgS4jeQ0O001XhVXF5WnQTLTF2gSYc0wRE5RM3iLBbasY7lTKfpPWq59+8C4nmC8CZ8zqQBaNVWIzXPJx25EWDh/Mr3DMKazgwOYw1DAL3ZGF0ky50nWIElx0t9i5xbgr8K/qajqbn2JFNxfEuHZd2e9acvaO+XcazNzSGs4F0iwjwyi81Kb4Ab1sOa6LHLVHiD3ucAldfpBxDBYSnlrN62q9stw7e8WkEBz9mNN7u5WBNl5ZmNoBMlp3M9u7rEzEC4mPtDuqV9Vznmo85nvLnOd9o5S2bCNgLWt3jEtxnRHla/9k1QH4ptSo18ZQ+A5pPdMwW5rWFrxp7IxVLO93S2ZGoJOY2mwIvGm8iwN7h/AqmLfkpFgdlzjO7LmAAbLbnNBF4nzdqouL4N9E5HOGaQ5pbFRjjFiCDJEtOkHwuFrE1wpL0X4f8ASYvIw1UycpcxxcHaf+2TvaSDyHkt0vnThXEXtqteww5jszRJ7Ja0Nk6y3MNLd4ayV9BcMxgrUqdVvdqMa8eAcAYPusdkc3C2KzTdKJQsaQTyUk3+vFZrCUbjeFIoSO0gQCdzEyfMgYhJIJ0BJ4SaU6BICpHIYQORZEUkig8w+MWMh+Fp7dt7u9aYa0mLCweL87RqPK+J04kx3hANhLo2POMp1IMkibzuPi3VzY4X/dta0aC5aH6kgjvbehBF8PxR3ZMa68jE6RY6g7GMoE2C6I4xU+01GqDTmSXEAX1IB3P/AHfYQ1T4Rwm++URGsuJiIObTu9qfsO1HM4S8ZSNzIA13knwH56HVsxqwSNiPeMxNtxGuo0mBrEZJmHTD2uy7yW/zSQCOTsxkx/ERp2O6XxDWtmHteILswBAJcBPfE2cckkmS2A42aKtJ3ZAPNlzyAtJJgiJibEaBwsDr1JAiC62uxmJPaBBjm4GN8vZN7VoWIrb8iZ11zPNzJvEamfPVQ1axFORsIG5OhA9yPqQa+IqTUgySMwiD4GxyiLvNgB4gHWHG2pi1nED53PyHicqznLlaIWuHnWPsnXlEaE2Gp0H+6F7t8N8Tn4bhj9lrmag9x7miSALwBsvBcA61+XOPlF+UhtiSZsvXfg/jicM+kSSWEPEzMPGkHSMuml91GfOJHb0QpoSa6U6yWOhhPKSCOLpi1SoXIIykihJARSKSAC6CZMUmpigQTkpBJB4Z09qdZisS4bVco7ovTAZqRzaRvpvEHFYmrNvDQW25DSwBu0G3Nq1HGqhc+oYu973eN3ZjAgTbXyvs5ZKhhS/EMpCe09rLC7e0JMQCCBfQaXGq6M+IUxScHpOZma5pa5ri0g2ILJBEeBmeU63gz9QHVLm0eG0wb256yBzb3k9bGCviKtcj99VfUIENgPcXQLbB2sEEz/UDfhwK7gMzgyGiYuSJElthrAjewzELOO4haerXKI0dEAGQQRu0k3zAictzLZ3L4BU2JqTo1rOyGQwZbgNAOUQczsuYgASSSGEdtVaNI5myZmDaRYNMluW8TN7wdSxSV6Iy6m5jz7WndINxexE7TdbKKGLw4a4EfxT6wI/PnbQNGtTF4ZxOVsnrO40f6kgNA84i2pAvsL4ZmqUxsXEGNRqdZcAbXkmNzsLeD4JVxWIbhqF+0cr3HKabWGesJaYNtheS1YZTFzDSI4twcPiCBlGvLkdLiwtyM/evUvhfXNPEhm1SkWRzLQHg/I+45ry3DUHCoWPBa5jy1zTq14OVwJg3BnQFbjotxAMxVCpNusEmbZScrrydA525uTJmY0x5xlWe3udM3UpKABESsFiSKSSBEppSTIGSQwnQSFBCkakQgQSKSRQNKTikgeEHz3ihoeZkQJMOzQIAuL/ZPhl0XT+FOED+KS5oPV0alRunZfmY0Gxg2e4Da8wFyK1SZEXENjW/Iag/PyMEjR/CN7/1jUEdl2HeZvMirSiZJ2O5OmtlvsVxVel/B2HiGIDoBLgQKYAbBa0t7OWC7ST5+ar4fgWYBlN4c6DlJAYWANLi12YkFsA+lrmCOpxtzamLrvkR1rhmLXDQxqBpb2AU76DSwh0unTslzdvErinbljPEuiMImOWWrcMeWy17b37JfzBnuEzrBPaEwS7ab9XG5dVA1JaASSDsSWjSImecQr9d1MU5DacRqGtJ8riJXar41jwwPYLNEZrwIJMzAG6T/JzTGnFyMT0aIaWGowGBnIIIcCAQwQIaz+WBoBzmz0AwBw+NYW5amZppkNtDTBLgS6LBsxeYMC66j8K0tblLBDf9ORE6TEaKDo+GMxlFzXsIzlu4PbY5oEQBqQqY7spnlOWuIhl+n+B6rimImO2RVF577ASI1kODvQDTVUD3TfwG+gAm/hlGoi3cHZdpPiw2mccC0jMKLG1QLkHM4tzbSWllj/LY2WcoOtI178zmO+5mIJdEg6m9r+jh05JfQPB8Z19CjVn95Ta47XLQSIPiVdXJ6P0uqw2HYRdtJgP9WQT85XT6xc8rJAkgp1JTtqSUSdM4p5QlQHSTFJSJJTgoXFIICSQkp0DIXWToXoPn/pEzqcTXpmwbVfAEWaSIkToRe8WN5HZOk+GWOLH4uo2CGYeS4/wupudlaRqCe1MxOUWEQG+KmCYMWHkn9rTa4gGO00ltjoCWs+W8EHj8D4iKGHxdNovXpsExH7smwuRBa8m32gRqtc5nwtGPdDwGKeSXhrZJkmwJm91f/SPtZhO8W+SocE7oMxHMH75XSe7Nu1efLrhzMZhS0EshzSLgQ4Hzad12G8QzUQzq2lwaB+7N3R2tLHe65+JwRyFzspABvJB99108UwBnYbVLrES45J83G3tvZUlaDUKlRlJk5A0ACXC58IFyfBDi67y0EMa0NcDJbkNjMwbj5KHC1nsdLqQE7l2Y+hdp6JukFcupSCAPe/ukdk9IPijwgU8d1oBy4lsmNn0w1rrnQZA33dMixpdBOFnEYtlJw/Z0/wBo+dwyG5biLuyA2B11ygrsdJ/0nGfo76dIuZTos7XZdme9jXPIYXDQgC+uUjTXp/CxhFXEZmlpa1gIcIIkvtfnHqQTqbelGUePbimJt6I8KSm2yAqUaLNKu5qloIXIqJQSoJhEVFUCgG5ySEtSUoTFIFMEgESIppToQgQQvThC8oMj0y6MsxFWlWe4gNHVlotnEl7TnFxBmw1tpCip8GwtOi4dTTaw9gkNbPa7I7UTN1pONMc6g7J3mw4RfQybb2lYU4x5p1WF+Zzcr2iNRTe19hzyg+xWWyZb6YimcwLOrc+mTJpuLCRocpiR4HX1Vitim0xmygqlxFw/SqpDgWvyvDmOJHaY06t87hc/iVN4gue6P/IFvPTVYS0XeNVi9jXDugzH19WXQ4NxN2bqC52VwJvqIFoudT5LPVHPq9VQpwTUdlEmO04ta2+wkqjhcU8VxNnMLg4cnMlp+YSrhF8vQf0IfxGQOcH60XI426RkbFyG7auMDRc9nEq1Y2cGN3IaXEosXWyZSS+qGOa4gnKXQZgW7PzVcY5WmXovCK3VBwcAym2GMM2IDR9xkX5Ls8GAcHPbBBNiN7A6+qwuAxzqtNmHDM9Ukl7WdsMzuJLXPFm28V6Jw3DdVSayB2ReNJNzHhJXVj2xznhbKkGiiBRBxV2JqiKjuhqJ6O6CRRPN1MoamqB5skgASUizKYFC/wAEDGwZuiExTBCUgUShDzOqRqGyINGqCo1EJQVjem3DafW0qrRkq9ol7SWmABE7G55LXMKzHTJ0vot55j6SD+Cz2ektNftDzfFYPK9zgBclxDQW6mTEaeSq8QxINKGtkgzJuQDqF0uM1gHkLh16liW2G/iuaHQ63w/4f1+NpuA7NA9aSdoBDfXNl9ij+IHCOox5qAfs8Q01LGO3IFUTFiSQ7+9aT4S8PyUKtY2614a2fs05uPNz3D+1dP4j4HrMIXgdqi4PE/ZJDXD2IP8AauiMfgwnL5sBhMUMohrmt8II+V/kpKlPMIG/OVVoVBpEHcAmPddDBOk8j9clzy3eg9A6WSgWjQOB/wBoH/1WrcLLL9D6n7xv9DvvWoK6dfrDn2e0mYkga7VO0ytFDuCKmmcmZqgkQORSgegYlMlKSCZMQgL4TB10QkATAQko6dWZQNnSc+ED3IHVPNBKx0rN9K2ftqX9Lvvb+a0DDf0XD6VvHYO4DvY5fyKz2+ktNfs8x4lUJquiNYg6Lm4iS4NEkmwGuugVjFVRc5oMm2u6sdCqBrY6gI7LX5zO2QF4n1aFhEN5mnrnBuHjD4ejRt+zYAfF0S4+rifdT4vCitTqUyLVGOYf7mkfipa7uUesfJOx19D57LrcjwnDOIJa4XBIPMEGCDzCvYZ0OBEEDWb/AEVF0lpilja7Tp1jj6OOcf8AJHh6Zd2iBlGl7efmuSYdUS9D6Kn/ANQ6NDRE+eYLZgrHdC6RL6j9urptH9XazD2DT6rXtK31R8WOz2JOIUbkwctGaV+iBrknOUZNkFiUio6RsERKAHJIXPSQG8ocyWayF0eqCRh1TMYBpugBuFKQgr1HXTHT/KZ4ukdEDU4n6ssV0oxNSrWdkIbSZ2S5xDQY71ztM3WzdpIXkfEeFOrS6rVe4fzGGjyaIAWO3qmuru3KoijUMmoNdNFs/hi2m6vWcy4pMDNN3uJJnn+zWBxdGk2W0SHO3ee63yPP7l638O8GyngqbmRNQl7iOcloHoGx781XXHyX2T8WkxDQQgafqLKWobKJi6HO836ecGBxRdp1rQ4HnlAa4eMZQf7llRT6q/W08o2zA+19VuPinmDMM5uz6jZ8xTIH+0+yytLhlGsbhrXDUAW9FzZ8ZOnDmG76EYxpcQyox7XszWIkFsRLdQcpM+S2tM2Xk/AMBTp4qj1bWtIe05ol5vBE7NIt6r1Vmi01TxTPbHInFCEzlHSaBYW+5askzioXOsicgIQT4c9kJ6joChw+hvupSoSike6SaoUkQRqoiQue/HU5uYtN+XnombxKkTGYSdOR9UHTGoRPdoqLcU2YBHoQmq49rbb+M/IAE/JSLNUIWuUTsQDvFtDb7x4oBVF5MRYz9eKCyF5Dx+hJ6sk5WudaeRj8F6znEG/zXl/SaoP0oi0Eu/5G6x2/TbV9s8MGwC+g/h5r0/4fujB0xGXtPAA2l7jt5rzjE0TNt/wXpfQdo/RKd93+4qOH4KuvtbZ00myqg33J8OSnNdukieUifZA0Db81uwZ3p7hA/CA/6dRr/fsb/wBfyXm1CtDsy9T6an/0NX+3/wCRq8tZTGWQ4eW6x2dttfTU8GJ/TKJ1zFp9/ohek0n3I3XmnRmrmNE7sqNB8i7/AC73XpFMwSmrqUbe0roUWcCETkFRq2ZCzKN7k1WmdlJRZF3WHjZAqTiBCkzKCrjKYP7xk8pBPsLpUsbTcYa4EzHr6ogVT6+vVJC9iZSOLV4gyQXdWSBAJy2HglW4lSe3K8sg6QRIm0t2XnDeCUYggeQDfvlGzgTJlrI8S0BU5/Vqeg4XFUadmZY1Li8Z7nWVZHE2CwIf4ucJ5aXXnY6PsOw9mpx0fpxH3jT1BKXP6U37sUHkFzGGNDIMDyIXIxNLCOecjqTajDmaHOaQNyYmW+FoCy7+ANA/h+Y+Y/JC7gbbmQDEGC4fNLkpqKGKcLmrSySLzAEwc2gzaLL8fAdXuZguuDY9p0GeUQgbwGjM5yQLkEug30PmqNXBdWCZc4iQwOMAAucZcRJdGaIgTGyz2T001ws1XhrJdNzAha/CYeocJQa17WtLQTLss5u3tcjtLz6q95Dc7pLeQ+d4XUwvCKbqbCQJjeTF/vtf1Ua+07OmlwfR058zi0NF7Nknwy/w777BacPMDI5gA+0CCBHnBvuvPP1SwjY+ZJjyE2RN4UAIGQDcAAC49FrbOmt41Ve/DV2mrTcOqcYaWm4BOwmxGtl5wynDRHmurieENYxz8s5Wk9mxMjQSd5WYxuNd2WtmSATa8Ros8+V8OGo6NYmHEc7+oMhej1+KMEu6wBrZLrRaJ7xsNl47wvFmkQ+qMrDoSQJ5QJlaGngOtaXte6KkuiTBkmd1GHEynPmmrHGMJXN8SKjT/AKrANrkAzIt7q26vSNqcRzFQ89tYusKeAN8B6D5WUFThDNIdztNo3HJaWzp6Q8sdlu46/xESD6mY1T08PTaIjN4uOY32krzccMP26oPPPU5Rub2UL+DNi/WH0Jk66weamynp76rBYZBNvE+qr1ajCe0G2sIOUjT5iAvNv1DTJvn9ibeaf8AUFPYSN7kH3nVRf8Ap4vSm4uJ/aGJtmE/MG/skvMqnCQABDo87exdYpKfI8XcNUA96fIQhdVPmALSbz7XCpZD+Gvui6sx/wBXKlCQvvr9yJpPIc7pqdY2zOdAtu+B4NnVROcQTFx42lBK5x8Oe9kBqHwPv+aEPO4+UoKrjsJ+Vt9vkgnbWjRrf93/AOlR4jX/AJXE+ABFoJuSOYU1Npc4NaJk2E+5KnxfB3uBIDbCIzgkNnUkEAuvygaRua5RErYzMM71oNUMcHtzFoJOWwdcbnmPdaVjsrQ0aCw1WS4iQ2u2TJDwXQIntB1mwAAux+sJ5+yYxEJymZdQ1nDc+5+6UhiHzqVzxjvL1SHEOenLkeasq6eINR1J4Mw8FgJAiY00WewGIaJBc0ESCC4CCPVXP1lpOmk+Hl+SzOEZmfMiZJF4i86a6zoqTja2M00VR7XWzNLjYQ4GfAXXWoMc2m0SZiYkyJv+K5DaBAzNALmmbOJaZM903G3tuulTeCJiOY3k7qIxqU5ZWlzeJ9Sl1o8/dC1u8E+ARZI2InkQrqCNbwSNZw0J9z+fNKmyZvEXgyJ8pEIIHL2ufuQSOxT+c+f+VK3iDwNj5wqu9knC1oPj+F7az7pUFrDuJu+y0z6fckqb2u5j3TKPGE2Z3l7EJNuDrz8fNJtcctuSLrGn/I3V1TkDYoXOHNEC3S1kQE8vuQA2OY9UUDnM6aosk67fgmbTGyCBnFRh3FzmvdLcrSwTE6z8lyqnSGm+QG1Gkmf3RJPjZdshO0eAUUW4FDAFzs0OFol+p3kx3ddF0KWEA2XRYeeqIDUx7xGvkVNFqX6P4fek7CA/9K4I10+h+aKLWPjuAT+YQUH8PHO5XLrcOAOcsdYHSMwJtOtxutE2pBm0jyP3i6Yn89o9AEoZunxChTu6o1x3DmOB+eivYbiFOoZpZjpI7oA8HQZvsumaLSbgabge/in6sRYD5fWyik2gp1TuPwU5xBFgTBvA0keGiYun6Gv4IOdvTRTUIsYr89vH8kba+9x5cvSFDnG4Bn/N/NAR9bJQmc8eyQrQCLeZaJHkfzlV58vrdATCUCxNZwjK0uPmB+SZRvqQd0lFJsRRxr4GPSySSlCQ6pnHX63CSSIGDb68kTRqkkpDhxH14oXVTa/1CSSCYGxO4CVDvN/u+5MkgmcLDxVWo8/XkkkgMjwGimAsPMp0kEVJozO8FI0J0lCRNYLW5/XzV0Uhy+pKSSrKxMYCBIB9ByTUsKwiS0TJ28kklVIa+CYMsN+9VamFZOnzPNJJTCJcyswZfJJJJWQ//9k="/>
          <p:cNvSpPr>
            <a:spLocks noChangeAspect="1" noChangeArrowheads="1"/>
          </p:cNvSpPr>
          <p:nvPr/>
        </p:nvSpPr>
        <p:spPr bwMode="auto">
          <a:xfrm>
            <a:off x="1489075" y="-9446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cxnSp>
        <p:nvCxnSpPr>
          <p:cNvPr id="27" name="Straight Connector 26"/>
          <p:cNvCxnSpPr/>
          <p:nvPr/>
        </p:nvCxnSpPr>
        <p:spPr>
          <a:xfrm>
            <a:off x="8301037" y="2635077"/>
            <a:ext cx="1008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805037" y="2635077"/>
            <a:ext cx="7144" cy="81605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9294019" y="3755941"/>
            <a:ext cx="664369" cy="501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9626203" y="3765167"/>
            <a:ext cx="0" cy="11152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9101138" y="4894732"/>
            <a:ext cx="1193003" cy="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372599" y="6300786"/>
            <a:ext cx="2671763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Csenge Beke-Szabó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957888" y="6293643"/>
            <a:ext cx="423862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58025" y="5614988"/>
            <a:ext cx="685800" cy="730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3013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6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1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6000"/>
                            </p:stCondLst>
                            <p:childTnLst>
                              <p:par>
                                <p:cTn id="67" presetID="42" presetClass="entr" presetSubtype="0" fill="hold" grpId="0" nodeType="afterEffect" nodePh="1">
                                  <p:stCondLst>
                                    <p:cond delay="300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7" grpId="0"/>
      <p:bldP spid="18" grpId="0"/>
      <p:bldP spid="19" grpId="0"/>
      <p:bldP spid="20" grpId="0"/>
      <p:bldP spid="22" grpId="0"/>
      <p:bldP spid="24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Neubeginn von Levi Strauss in Amerika</a:t>
            </a:r>
            <a:endParaRPr lang="hu-HU" sz="4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825625"/>
            <a:ext cx="7729538" cy="4468018"/>
          </a:xfrm>
        </p:spPr>
        <p:txBody>
          <a:bodyPr>
            <a:noAutofit/>
          </a:bodyPr>
          <a:lstStyle/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erlernte den Händlerberuf in dem Geschäft seiner Brüder.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 25. Januar 1851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beantragte er die amerikanische Stadtbürgerschaft.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 31. Januar 1853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beantragte er </a:t>
            </a:r>
            <a:r>
              <a:rPr lang="hu-HU" dirty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amerikanische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Stadtbürgerschaft bewilligt.</a:t>
            </a:r>
          </a:p>
          <a:p>
            <a:pPr>
              <a:buClr>
                <a:schemeClr val="bg1"/>
              </a:buClr>
            </a:pPr>
            <a:r>
              <a:rPr lang="hu-HU" dirty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hu-H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 </a:t>
            </a: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Fransisco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öffnete er einen Handel für Kurzwaren und Stoffe.</a:t>
            </a:r>
          </a:p>
          <a:p>
            <a:pPr>
              <a:buClr>
                <a:schemeClr val="bg1"/>
              </a:buClr>
            </a:pP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wurde ein wohlhabender Händler.</a:t>
            </a:r>
            <a:endParaRPr lang="hu-HU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437" y="1971675"/>
            <a:ext cx="3971925" cy="3776669"/>
          </a:xfrm>
        </p:spPr>
      </p:pic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372599" y="6300786"/>
            <a:ext cx="2671763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Csenge Beke-Szabó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957888" y="6293643"/>
            <a:ext cx="423862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90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11125200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Leben von Levi am Ende des XIX. Jahrhundertes</a:t>
            </a:r>
            <a:endParaRPr lang="hu-HU" sz="4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3" y="2096294"/>
            <a:ext cx="3810000" cy="38100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3" y="2096295"/>
            <a:ext cx="7315199" cy="3810000"/>
          </a:xfrm>
        </p:spPr>
        <p:txBody>
          <a:bodyPr>
            <a:noAutofit/>
          </a:bodyPr>
          <a:lstStyle/>
          <a:p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überließ </a:t>
            </a:r>
            <a:r>
              <a:rPr lang="hu-HU" dirty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seinen vier </a:t>
            </a:r>
            <a:r>
              <a:rPr lang="hu-H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Neffen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seine Firma.</a:t>
            </a:r>
          </a:p>
          <a:p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war Gründungsmitglied und Schatzmeister der Handelskammer in San Fransisco.</a:t>
            </a:r>
          </a:p>
          <a:p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war der Direktor der Nevada Bank.</a:t>
            </a:r>
          </a:p>
          <a:p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 1902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starb er in San Fransisco.</a:t>
            </a:r>
          </a:p>
          <a:p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Sein Vermögen geschätzt </a:t>
            </a: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Milliarden </a:t>
            </a:r>
            <a:r>
              <a:rPr lang="hu-HU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Dollar. </a:t>
            </a:r>
            <a:endParaRPr lang="hu-HU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372599" y="6300786"/>
            <a:ext cx="2671763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Csenge Beke-Szabó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957888" y="6293643"/>
            <a:ext cx="423862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57988" y="5772150"/>
            <a:ext cx="914400" cy="528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08763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75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25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75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75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75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6500"/>
                            </p:stCondLst>
                            <p:childTnLst>
                              <p:par>
                                <p:cTn id="38" presetID="16" presetClass="entr" presetSubtype="21" fill="hold" grpId="0" nodeType="afterEffect" nodePh="1">
                                  <p:stCondLst>
                                    <p:cond delay="175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450"/>
          </a:xfrm>
        </p:spPr>
        <p:txBody>
          <a:bodyPr>
            <a:normAutofit/>
          </a:bodyPr>
          <a:lstStyle/>
          <a:p>
            <a:pPr algn="ctr"/>
            <a:r>
              <a:rPr lang="hu-HU" sz="4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 verdient wie viel an einer Jeans?</a:t>
            </a:r>
            <a:endParaRPr lang="hu-HU" sz="4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431005"/>
              </p:ext>
            </p:extLst>
          </p:nvPr>
        </p:nvGraphicFramePr>
        <p:xfrm>
          <a:off x="838199" y="1300164"/>
          <a:ext cx="11077576" cy="51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372599" y="6300786"/>
            <a:ext cx="2671763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Csenge Beke-Szabó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957888" y="6293643"/>
            <a:ext cx="423862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58363" y="1471613"/>
            <a:ext cx="1595437" cy="857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3098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3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7" y="15602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Beispiel für die Weltreise einer Jeans</a:t>
            </a:r>
            <a:endParaRPr lang="hu-HU" sz="4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40914" y="2266665"/>
            <a:ext cx="31060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hu-H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China</a:t>
            </a:r>
            <a:br>
              <a:rPr lang="hu-H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u-HU" sz="20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Baumwolle zu Garn spannen</a:t>
            </a:r>
            <a:endParaRPr lang="hu-HU" sz="20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91200" y="1430298"/>
            <a:ext cx="3106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Kasachstan</a:t>
            </a:r>
          </a:p>
          <a:p>
            <a:pPr algn="ctr"/>
            <a:r>
              <a:rPr lang="hu-HU" sz="20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Baumwolle anbauen</a:t>
            </a:r>
            <a:endParaRPr lang="hu-HU" sz="20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56913" y="3764752"/>
            <a:ext cx="31060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Taiwan</a:t>
            </a:r>
          </a:p>
          <a:p>
            <a:pPr algn="ctr"/>
            <a:r>
              <a:rPr lang="hu-HU" sz="20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Garn mit blauem Farbstoff färben</a:t>
            </a:r>
            <a:endParaRPr lang="hu-HU" sz="20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66743" y="5262839"/>
            <a:ext cx="3106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Polen</a:t>
            </a:r>
          </a:p>
          <a:p>
            <a:pPr algn="ctr"/>
            <a:r>
              <a:rPr lang="hu-HU" sz="20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Garn zu Stoff weben</a:t>
            </a:r>
            <a:endParaRPr lang="hu-HU" sz="20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86514" y="5770671"/>
            <a:ext cx="3280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Philippinen</a:t>
            </a:r>
          </a:p>
          <a:p>
            <a:pPr algn="ctr"/>
            <a:r>
              <a:rPr lang="hu-HU" sz="20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 Teile zusammennähen</a:t>
            </a:r>
            <a:endParaRPr lang="hu-HU" sz="20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50684" y="5262839"/>
            <a:ext cx="4347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Griecehnland</a:t>
            </a:r>
          </a:p>
          <a:p>
            <a:pPr algn="ctr"/>
            <a:r>
              <a:rPr lang="hu-HU" sz="20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Bearbeitung der Jeans mit Bimmstein</a:t>
            </a:r>
            <a:endParaRPr lang="hu-HU" sz="20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0399" y="4073902"/>
            <a:ext cx="3360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Die Schweiz</a:t>
            </a:r>
          </a:p>
          <a:p>
            <a:pPr algn="ctr"/>
            <a:r>
              <a:rPr lang="hu-HU" sz="20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Verkauf der fertigen Jeans</a:t>
            </a:r>
            <a:endParaRPr lang="hu-HU" sz="20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3634" y="2523157"/>
            <a:ext cx="39478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Niederlanden</a:t>
            </a:r>
          </a:p>
          <a:p>
            <a:pPr algn="ctr"/>
            <a:r>
              <a:rPr lang="hu-HU" sz="20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Kleidungstücke aus Altkleidungsammlungen sortieren</a:t>
            </a:r>
            <a:endParaRPr lang="hu-HU" sz="20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06544" y="1494540"/>
            <a:ext cx="31060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Afrikanischer Kontinent</a:t>
            </a:r>
          </a:p>
          <a:p>
            <a:pPr algn="ctr"/>
            <a:r>
              <a:rPr lang="hu-HU" sz="2000" dirty="0" smtClean="0">
                <a:solidFill>
                  <a:srgbClr val="F6FA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Abgetragene Jeans wieder verkaufen</a:t>
            </a:r>
            <a:endParaRPr lang="hu-HU" sz="2000" dirty="0">
              <a:solidFill>
                <a:srgbClr val="F6FA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Down Arrow 24"/>
          <p:cNvSpPr/>
          <p:nvPr/>
        </p:nvSpPr>
        <p:spPr>
          <a:xfrm rot="18791311">
            <a:off x="8606981" y="1869511"/>
            <a:ext cx="435428" cy="58659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bg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21188283">
            <a:off x="10141030" y="3223430"/>
            <a:ext cx="435428" cy="58659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Down Arrow 26"/>
          <p:cNvSpPr/>
          <p:nvPr/>
        </p:nvSpPr>
        <p:spPr>
          <a:xfrm rot="1922313">
            <a:off x="10052083" y="4908078"/>
            <a:ext cx="435428" cy="58659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Down Arrow 27"/>
          <p:cNvSpPr/>
          <p:nvPr/>
        </p:nvSpPr>
        <p:spPr>
          <a:xfrm rot="4481142">
            <a:off x="7823200" y="5780979"/>
            <a:ext cx="435428" cy="58659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Down Arrow 28"/>
          <p:cNvSpPr/>
          <p:nvPr/>
        </p:nvSpPr>
        <p:spPr>
          <a:xfrm rot="6587854">
            <a:off x="4027060" y="5881077"/>
            <a:ext cx="435428" cy="58659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Down Arrow 29"/>
          <p:cNvSpPr/>
          <p:nvPr/>
        </p:nvSpPr>
        <p:spPr>
          <a:xfrm rot="8693276">
            <a:off x="2048065" y="4729019"/>
            <a:ext cx="435428" cy="58659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Down Arrow 30"/>
          <p:cNvSpPr/>
          <p:nvPr/>
        </p:nvSpPr>
        <p:spPr>
          <a:xfrm rot="10800000">
            <a:off x="1701271" y="3471456"/>
            <a:ext cx="435428" cy="58659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Down Arrow 31"/>
          <p:cNvSpPr/>
          <p:nvPr/>
        </p:nvSpPr>
        <p:spPr>
          <a:xfrm rot="13310954">
            <a:off x="2160003" y="1868990"/>
            <a:ext cx="435428" cy="58659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372599" y="6300786"/>
            <a:ext cx="2671763" cy="365125"/>
          </a:xfrm>
        </p:spPr>
        <p:txBody>
          <a:bodyPr/>
          <a:lstStyle/>
          <a:p>
            <a:r>
              <a:rPr lang="hu-H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Csenge Beke-Szabó</a:t>
            </a:r>
            <a:endParaRPr lang="hu-H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888399" y="6369658"/>
            <a:ext cx="423862" cy="365125"/>
          </a:xfrm>
        </p:spPr>
        <p:txBody>
          <a:bodyPr/>
          <a:lstStyle/>
          <a:p>
            <a:r>
              <a:rPr lang="hu-HU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26101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9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3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4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80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85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25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300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70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75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545</Words>
  <Application>Microsoft Office PowerPoint</Application>
  <PresentationFormat>Widescreen</PresentationFormat>
  <Paragraphs>99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Office Theme</vt:lpstr>
      <vt:lpstr>Ich und meine Lieblingsjeans an einem Tag</vt:lpstr>
      <vt:lpstr>In diesem Vortrag geht es um… </vt:lpstr>
      <vt:lpstr>Die Gesichte der Jeans</vt:lpstr>
      <vt:lpstr>Wer trug früher Jeans?</vt:lpstr>
      <vt:lpstr>Kindheit von Levi Strauss, der Erfinder der Jeans</vt:lpstr>
      <vt:lpstr>Der Neubeginn von Levi Strauss in Amerika</vt:lpstr>
      <vt:lpstr>Das Leben von Levi am Ende des XIX. Jahrhundertes</vt:lpstr>
      <vt:lpstr>Wer verdient wie viel an einer Jeans?</vt:lpstr>
      <vt:lpstr>Ein Beispiel für die Weltreise einer Jeans</vt:lpstr>
      <vt:lpstr>Der Herstellung der Jeans und die Umwelt</vt:lpstr>
      <vt:lpstr>Vielen Dank für die Aufmerksamkeit!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Jeans</dc:title>
  <dc:creator>Kriszti</dc:creator>
  <cp:lastModifiedBy>Kriszti</cp:lastModifiedBy>
  <cp:revision>58</cp:revision>
  <dcterms:created xsi:type="dcterms:W3CDTF">2016-02-24T18:26:00Z</dcterms:created>
  <dcterms:modified xsi:type="dcterms:W3CDTF">2016-03-30T13:31:09Z</dcterms:modified>
</cp:coreProperties>
</file>